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 id="2147484908" r:id="rId7"/>
  </p:sldMasterIdLst>
  <p:notesMasterIdLst>
    <p:notesMasterId r:id="rId33"/>
  </p:notesMasterIdLst>
  <p:handoutMasterIdLst>
    <p:handoutMasterId r:id="rId34"/>
  </p:handoutMasterIdLst>
  <p:sldIdLst>
    <p:sldId id="1720" r:id="rId8"/>
    <p:sldId id="1994" r:id="rId9"/>
    <p:sldId id="257" r:id="rId10"/>
    <p:sldId id="1997" r:id="rId11"/>
    <p:sldId id="1998" r:id="rId12"/>
    <p:sldId id="1935" r:id="rId13"/>
    <p:sldId id="2002" r:id="rId14"/>
    <p:sldId id="2003" r:id="rId15"/>
    <p:sldId id="2004" r:id="rId16"/>
    <p:sldId id="2005" r:id="rId17"/>
    <p:sldId id="1934" r:id="rId18"/>
    <p:sldId id="2001" r:id="rId19"/>
    <p:sldId id="2006" r:id="rId20"/>
    <p:sldId id="1936" r:id="rId21"/>
    <p:sldId id="270" r:id="rId22"/>
    <p:sldId id="1938" r:id="rId23"/>
    <p:sldId id="1932" r:id="rId24"/>
    <p:sldId id="1995" r:id="rId25"/>
    <p:sldId id="298" r:id="rId26"/>
    <p:sldId id="2007" r:id="rId27"/>
    <p:sldId id="1937" r:id="rId28"/>
    <p:sldId id="1999" r:id="rId29"/>
    <p:sldId id="2008" r:id="rId30"/>
    <p:sldId id="2009" r:id="rId31"/>
    <p:sldId id="2010" r:id="rId3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ps and Tricks" id="{38B656EC-D568-4EF7-8842-9FA1AE1192C9}">
          <p14:sldIdLst>
            <p14:sldId id="1720"/>
            <p14:sldId id="1994"/>
            <p14:sldId id="257"/>
            <p14:sldId id="1997"/>
            <p14:sldId id="1998"/>
            <p14:sldId id="1935"/>
            <p14:sldId id="2002"/>
            <p14:sldId id="2003"/>
            <p14:sldId id="2004"/>
            <p14:sldId id="2005"/>
            <p14:sldId id="1934"/>
            <p14:sldId id="2001"/>
            <p14:sldId id="2006"/>
            <p14:sldId id="1936"/>
            <p14:sldId id="270"/>
            <p14:sldId id="1938"/>
            <p14:sldId id="1932"/>
            <p14:sldId id="1995"/>
            <p14:sldId id="298"/>
            <p14:sldId id="2007"/>
            <p14:sldId id="1937"/>
            <p14:sldId id="1999"/>
            <p14:sldId id="2008"/>
            <p14:sldId id="2009"/>
            <p14:sldId id="2010"/>
          </p14:sldIdLst>
        </p14:section>
        <p14:section name="Default Section" id="{079B1C97-C81E-47D0-9F40-16E23EE80D8D}">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D83B01"/>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1682" autoAdjust="0"/>
  </p:normalViewPr>
  <p:slideViewPr>
    <p:cSldViewPr snapToGrid="0">
      <p:cViewPr>
        <p:scale>
          <a:sx n="66" d="100"/>
          <a:sy n="66" d="100"/>
        </p:scale>
        <p:origin x="2232" y="94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6.xml" Id="rId13" /><Relationship Type="http://schemas.openxmlformats.org/officeDocument/2006/relationships/slide" Target="slides/slide11.xml" Id="rId18" /><Relationship Type="http://schemas.openxmlformats.org/officeDocument/2006/relationships/slide" Target="slides/slide19.xml" Id="rId26" /><Relationship Type="http://schemas.openxmlformats.org/officeDocument/2006/relationships/tableStyles" Target="tableStyles.xml" Id="rId39" /><Relationship Type="http://schemas.openxmlformats.org/officeDocument/2006/relationships/slide" Target="slides/slide14.xml" Id="rId21" /><Relationship Type="http://schemas.openxmlformats.org/officeDocument/2006/relationships/handoutMaster" Target="handoutMasters/handoutMaster1.xml" Id="rId34" /><Relationship Type="http://schemas.openxmlformats.org/officeDocument/2006/relationships/slideMaster" Target="slideMasters/slideMaster4.xml" Id="rId7" /><Relationship Type="http://schemas.openxmlformats.org/officeDocument/2006/relationships/slide" Target="slides/slide5.xml" Id="rId12" /><Relationship Type="http://schemas.openxmlformats.org/officeDocument/2006/relationships/slide" Target="slides/slide10.xml" Id="rId17" /><Relationship Type="http://schemas.openxmlformats.org/officeDocument/2006/relationships/slide" Target="slides/slide18.xml" Id="rId25" /><Relationship Type="http://schemas.openxmlformats.org/officeDocument/2006/relationships/notesMaster" Target="notesMasters/notesMaster1.xml" Id="rId33" /><Relationship Type="http://schemas.openxmlformats.org/officeDocument/2006/relationships/theme" Target="theme/theme1.xml" Id="rId38" /><Relationship Type="http://schemas.openxmlformats.org/officeDocument/2006/relationships/customXml" Target="../customXml/item2.xml" Id="rId2" /><Relationship Type="http://schemas.openxmlformats.org/officeDocument/2006/relationships/slide" Target="slides/slide9.xml" Id="rId16" /><Relationship Type="http://schemas.openxmlformats.org/officeDocument/2006/relationships/slide" Target="slides/slide13.xml" Id="rId20" /><Relationship Type="http://schemas.openxmlformats.org/officeDocument/2006/relationships/slide" Target="slides/slide22.xml" Id="rId29" /><Relationship Type="http://schemas.openxmlformats.org/officeDocument/2006/relationships/customXml" Target="../customXml/item1.xml" Id="rId1" /><Relationship Type="http://schemas.openxmlformats.org/officeDocument/2006/relationships/slideMaster" Target="slideMasters/slideMaster3.xml" Id="rId6" /><Relationship Type="http://schemas.openxmlformats.org/officeDocument/2006/relationships/slide" Target="slides/slide4.xml" Id="rId11" /><Relationship Type="http://schemas.openxmlformats.org/officeDocument/2006/relationships/slide" Target="slides/slide17.xml" Id="rId24" /><Relationship Type="http://schemas.openxmlformats.org/officeDocument/2006/relationships/slide" Target="slides/slide25.xml" Id="rId32" /><Relationship Type="http://schemas.openxmlformats.org/officeDocument/2006/relationships/viewProps" Target="viewProps.xml" Id="rId37" /><Relationship Type="http://schemas.openxmlformats.org/officeDocument/2006/relationships/slideMaster" Target="slideMasters/slideMaster2.xml" Id="rId5" /><Relationship Type="http://schemas.openxmlformats.org/officeDocument/2006/relationships/slide" Target="slides/slide8.xml" Id="rId15" /><Relationship Type="http://schemas.openxmlformats.org/officeDocument/2006/relationships/slide" Target="slides/slide16.xml" Id="rId23" /><Relationship Type="http://schemas.openxmlformats.org/officeDocument/2006/relationships/slide" Target="slides/slide21.xml" Id="rId28" /><Relationship Type="http://schemas.openxmlformats.org/officeDocument/2006/relationships/presProps" Target="presProps.xml" Id="rId36" /><Relationship Type="http://schemas.openxmlformats.org/officeDocument/2006/relationships/slide" Target="slides/slide3.xml" Id="rId10" /><Relationship Type="http://schemas.openxmlformats.org/officeDocument/2006/relationships/slide" Target="slides/slide12.xml" Id="rId19" /><Relationship Type="http://schemas.openxmlformats.org/officeDocument/2006/relationships/slide" Target="slides/slide24.xml" Id="rId31" /><Relationship Type="http://schemas.openxmlformats.org/officeDocument/2006/relationships/slideMaster" Target="slideMasters/slideMaster1.xml" Id="rId4" /><Relationship Type="http://schemas.openxmlformats.org/officeDocument/2006/relationships/slide" Target="slides/slide2.xml" Id="rId9" /><Relationship Type="http://schemas.openxmlformats.org/officeDocument/2006/relationships/slide" Target="slides/slide7.xml" Id="rId14" /><Relationship Type="http://schemas.openxmlformats.org/officeDocument/2006/relationships/slide" Target="slides/slide15.xml" Id="rId22" /><Relationship Type="http://schemas.openxmlformats.org/officeDocument/2006/relationships/slide" Target="slides/slide20.xml" Id="rId27" /><Relationship Type="http://schemas.openxmlformats.org/officeDocument/2006/relationships/slide" Target="slides/slide23.xml" Id="rId30" /><Relationship Type="http://schemas.openxmlformats.org/officeDocument/2006/relationships/slide" Target="slides/slide1.xml" Id="rId8" /><Relationship Type="http://schemas.openxmlformats.org/officeDocument/2006/relationships/customXml" Target="../customXml/item3.xml" Id="rId3"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11/5/2019 11:45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11/5/2019 11:44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11/5/2019 11:44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6009672"/>
      </p:ext>
    </p:extLst>
  </p:cSld>
  <p:clrMapOvr>
    <a:masterClrMapping/>
  </p:clrMapOvr>
</p:notes>
</file>

<file path=ppt/notesSlides/notesSlide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3635536-7FC0-D541-B069-6D86EBEC337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38963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5937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4789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4045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28796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93633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7256627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595811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8578873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325073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146106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160366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022227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31603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92656205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4227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039406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331092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028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031488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783767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0771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0662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9938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44808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948166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0A778-5DBC-8A43-9967-46D1C042D8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02AC55-2A23-1847-AAD9-1BB6DBC984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033E67-3EAB-E543-8D8B-6CDBE0588CC0}"/>
              </a:ext>
            </a:extLst>
          </p:cNvPr>
          <p:cNvSpPr>
            <a:spLocks noGrp="1"/>
          </p:cNvSpPr>
          <p:nvPr>
            <p:ph type="dt" sz="half" idx="10"/>
          </p:nvPr>
        </p:nvSpPr>
        <p:spPr/>
        <p:txBody>
          <a:bodyPr/>
          <a:lstStyle/>
          <a:p>
            <a:fld id="{038C257E-B006-CD4D-AA84-AF0E210127DE}" type="datetimeFigureOut">
              <a:rPr lang="en-US" smtClean="0"/>
              <a:t>11/5/2019</a:t>
            </a:fld>
            <a:endParaRPr lang="en-US"/>
          </a:p>
        </p:txBody>
      </p:sp>
      <p:sp>
        <p:nvSpPr>
          <p:cNvPr id="5" name="Footer Placeholder 4">
            <a:extLst>
              <a:ext uri="{FF2B5EF4-FFF2-40B4-BE49-F238E27FC236}">
                <a16:creationId xmlns:a16="http://schemas.microsoft.com/office/drawing/2014/main" id="{E10C90AB-5D1E-2341-83E5-21BEE3A766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7C43B-60D7-D347-B5F8-72ED2247436C}"/>
              </a:ext>
            </a:extLst>
          </p:cNvPr>
          <p:cNvSpPr>
            <a:spLocks noGrp="1"/>
          </p:cNvSpPr>
          <p:nvPr>
            <p:ph type="sldNum" sz="quarter" idx="12"/>
          </p:nvPr>
        </p:nvSpPr>
        <p:spPr/>
        <p:txBody>
          <a:bodyPr/>
          <a:lstStyle/>
          <a:p>
            <a:fld id="{9A13B152-468C-4742-B8C8-8CD695BD43E3}" type="slidenum">
              <a:rPr lang="en-US" smtClean="0"/>
              <a:t>‹#›</a:t>
            </a:fld>
            <a:endParaRPr lang="en-US"/>
          </a:p>
        </p:txBody>
      </p:sp>
    </p:spTree>
    <p:extLst>
      <p:ext uri="{BB962C8B-B14F-4D97-AF65-F5344CB8AC3E}">
        <p14:creationId xmlns:p14="http://schemas.microsoft.com/office/powerpoint/2010/main" val="37641910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8C618B-6F8C-4BB5-B2CE-C4160DD4BD15}"/>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42273911-33B6-45AC-B46F-3AAF6B3143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A9F590E8-0FFD-4117-A1DE-0956D272D07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52E0AD10-B370-47BA-99BE-7F79AEBBA3BA}"/>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D1D9D8AB-A5E5-4799-8223-D54AFD3F0E3E}"/>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7" name="Text Placeholder 4">
            <a:extLst>
              <a:ext uri="{FF2B5EF4-FFF2-40B4-BE49-F238E27FC236}">
                <a16:creationId xmlns:a16="http://schemas.microsoft.com/office/drawing/2014/main" id="{6ED069A2-9F98-4C10-83D7-C44895A0186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201895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67456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93722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65289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4405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77803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image" Target="../media/image1.emf"/><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theme" Target="../theme/theme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8"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34" Type="http://schemas.openxmlformats.org/officeDocument/2006/relationships/image" Target="../media/image1.emf"/><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theme" Target="../theme/theme4.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8"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59734324"/>
      </p:ext>
    </p:extLst>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 id="2147484920" r:id="rId12"/>
    <p:sldLayoutId id="2147484921" r:id="rId13"/>
    <p:sldLayoutId id="2147484922" r:id="rId14"/>
    <p:sldLayoutId id="2147484923" r:id="rId15"/>
    <p:sldLayoutId id="2147484924" r:id="rId16"/>
    <p:sldLayoutId id="2147484925" r:id="rId17"/>
    <p:sldLayoutId id="2147484926" r:id="rId18"/>
    <p:sldLayoutId id="2147484927" r:id="rId19"/>
    <p:sldLayoutId id="2147484928" r:id="rId20"/>
    <p:sldLayoutId id="2147484929" r:id="rId21"/>
    <p:sldLayoutId id="2147484930" r:id="rId22"/>
    <p:sldLayoutId id="2147484931" r:id="rId23"/>
    <p:sldLayoutId id="2147484932" r:id="rId24"/>
    <p:sldLayoutId id="2147484933" r:id="rId25"/>
    <p:sldLayoutId id="2147484934" r:id="rId26"/>
    <p:sldLayoutId id="2147484935" r:id="rId27"/>
    <p:sldLayoutId id="2147484936" r:id="rId28"/>
    <p:sldLayoutId id="2147484937" r:id="rId29"/>
    <p:sldLayoutId id="2147484938" r:id="rId30"/>
    <p:sldLayoutId id="2147484939" r:id="rId31"/>
    <p:sldLayoutId id="2147484940"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st.github.com/chrisdias/4fbc535ce1ab5387f6623e25df62de19" TargetMode="External"/><Relationship Id="rId1" Type="http://schemas.openxmlformats.org/officeDocument/2006/relationships/slideLayout" Target="../slideLayouts/slideLayout99.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tmuxcheatsheet.com/" TargetMode="External"/><Relationship Id="rId1" Type="http://schemas.openxmlformats.org/officeDocument/2006/relationships/slideLayout" Target="../slideLayouts/slideLayout99.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9.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9.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microsoft/vscode-recipes" TargetMode="External"/><Relationship Id="rId1" Type="http://schemas.openxmlformats.org/officeDocument/2006/relationships/slideLayout" Target="../slideLayouts/slideLayout99.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5.xml"/></Relationships>
</file>

<file path=ppt/slides/_rels/slide16.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125.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5.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youtube.com/channel/UCAVNclj3DbLvdJE5CUHfumg/playlists?view=50&amp;sort=dd&amp;shelf_id=3" TargetMode="External"/><Relationship Id="rId1" Type="http://schemas.openxmlformats.org/officeDocument/2006/relationships/slideLayout" Target="../slideLayouts/slideLayout99.xml"/></Relationships>
</file>

<file path=ppt/slides/_rels/slide19.xml.rels><?xml version="1.0" encoding="UTF-8" standalone="yes"?>
<Relationships xmlns="http://schemas.openxmlformats.org/package/2006/relationships"><Relationship Id="rId8" Type="http://schemas.openxmlformats.org/officeDocument/2006/relationships/hyperlink" Target="https://code.visualstudio.com/shortcuts/keyboard-shortcuts-macos.pdf" TargetMode="External"/><Relationship Id="rId3" Type="http://schemas.openxmlformats.org/officeDocument/2006/relationships/hyperlink" Target="https://github.com/microsoft/vscode-recipes" TargetMode="External"/><Relationship Id="rId7" Type="http://schemas.openxmlformats.org/officeDocument/2006/relationships/hyperlink" Target="https://marketplace.visualstudio.com/vscode" TargetMode="External"/><Relationship Id="rId12" Type="http://schemas.openxmlformats.org/officeDocument/2006/relationships/hyperlink" Target="https://github.com/chrisdias/vscode-tips" TargetMode="External"/><Relationship Id="rId2" Type="http://schemas.openxmlformats.org/officeDocument/2006/relationships/hyperlink" Target="https://code.visualstudio.com/tips" TargetMode="External"/><Relationship Id="rId1" Type="http://schemas.openxmlformats.org/officeDocument/2006/relationships/slideLayout" Target="../slideLayouts/slideLayout99.xml"/><Relationship Id="rId6" Type="http://schemas.openxmlformats.org/officeDocument/2006/relationships/hyperlink" Target="https://code.visualstudio.com/insiders/" TargetMode="External"/><Relationship Id="rId11" Type="http://schemas.openxmlformats.org/officeDocument/2006/relationships/hyperlink" Target="https://gist.github.com/chrisdias/4fbc535ce1ab5387f6623e25df62de19" TargetMode="External"/><Relationship Id="rId5" Type="http://schemas.openxmlformats.org/officeDocument/2006/relationships/hyperlink" Target="https://docs.microsoft.com/en-us/windows/wsl/about" TargetMode="External"/><Relationship Id="rId10" Type="http://schemas.openxmlformats.org/officeDocument/2006/relationships/hyperlink" Target="https://code.visualstudio.com/shortcuts/keyboard-shortcuts-linux.pdf" TargetMode="External"/><Relationship Id="rId4" Type="http://schemas.openxmlformats.org/officeDocument/2006/relationships/hyperlink" Target="https://code.visualstudio.com/docs/remote" TargetMode="External"/><Relationship Id="rId9" Type="http://schemas.openxmlformats.org/officeDocument/2006/relationships/hyperlink" Target="https://code.visualstudio.com/shortcuts/keyboard-shortcuts-windows.pdf"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99.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png"/><Relationship Id="rId1" Type="http://schemas.openxmlformats.org/officeDocument/2006/relationships/slideLayout" Target="../slideLayouts/slideLayout99.xml"/></Relationships>
</file>

<file path=ppt/slides/_rels/slide23.xml.rels><?xml version="1.0" encoding="UTF-8" standalone="yes"?>
<Relationships xmlns="http://schemas.openxmlformats.org/package/2006/relationships"><Relationship Id="rId3" Type="http://schemas.openxmlformats.org/officeDocument/2006/relationships/hyperlink" Target="https://myignite.techcommunity.microsoft.com/evaluations" TargetMode="External"/><Relationship Id="rId2" Type="http://schemas.openxmlformats.org/officeDocument/2006/relationships/hyperlink" Target="https://aka.ms/ignite.mobileapp" TargetMode="External"/><Relationship Id="rId1" Type="http://schemas.openxmlformats.org/officeDocument/2006/relationships/slideLayout" Target="../slideLayouts/slideLayout10.xml"/><Relationship Id="rId4" Type="http://schemas.openxmlformats.org/officeDocument/2006/relationships/image" Target="../media/image5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9.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9.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9.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marketplace.visualstudio.com/search?target=VSCode&amp;category=Keymaps&amp;sortBy=Installs" TargetMode="External"/><Relationship Id="rId1" Type="http://schemas.openxmlformats.org/officeDocument/2006/relationships/slideLayout" Target="../slideLayouts/slideLayout99.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9.xml"/><Relationship Id="rId4" Type="http://schemas.openxmlformats.org/officeDocument/2006/relationships/image" Target="../media/image36.png"/></Relationships>
</file>

<file path=ppt/slides/slide1.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94F48-C45F-4A92-8F46-AD610E19BD8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10.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630E0-2842-3646-B67D-EF351543D9C8}"/>
              </a:ext>
            </a:extLst>
          </p:cNvPr>
          <p:cNvSpPr>
            <a:spLocks noGrp="1"/>
          </p:cNvSpPr>
          <p:nvPr>
            <p:ph type="title"/>
          </p:nvPr>
        </p:nvSpPr>
        <p:spPr/>
        <p:txBody>
          <a:bodyPr/>
          <a:lstStyle/>
          <a:p>
            <a:r>
              <a:rPr lang="en-US" dirty="0"/>
              <a:t>Settings</a:t>
            </a:r>
          </a:p>
        </p:txBody>
      </p:sp>
      <p:sp>
        <p:nvSpPr>
          <p:cNvPr id="3" name="Content Placeholder 2">
            <a:extLst>
              <a:ext uri="{FF2B5EF4-FFF2-40B4-BE49-F238E27FC236}">
                <a16:creationId xmlns:a16="http://schemas.microsoft.com/office/drawing/2014/main" id="{B580DEE9-D163-E240-921C-8049CB178436}"/>
              </a:ext>
            </a:extLst>
          </p:cNvPr>
          <p:cNvSpPr>
            <a:spLocks noGrp="1"/>
          </p:cNvSpPr>
          <p:nvPr>
            <p:ph sz="quarter" idx="10"/>
          </p:nvPr>
        </p:nvSpPr>
        <p:spPr>
          <a:xfrm>
            <a:off x="584200" y="1435100"/>
            <a:ext cx="3473450" cy="4912114"/>
          </a:xfrm>
        </p:spPr>
        <p:txBody>
          <a:bodyPr/>
          <a:lstStyle/>
          <a:p>
            <a:r>
              <a:rPr lang="en-US" dirty="0"/>
              <a:t>UI and JSON</a:t>
            </a:r>
          </a:p>
          <a:p>
            <a:endParaRPr lang="en-US" dirty="0"/>
          </a:p>
          <a:p>
            <a:r>
              <a:rPr lang="en-US" dirty="0"/>
              <a:t>Natural language search</a:t>
            </a:r>
          </a:p>
          <a:p>
            <a:endParaRPr lang="en-US" dirty="0"/>
          </a:p>
          <a:p>
            <a:r>
              <a:rPr lang="en-US" dirty="0"/>
              <a:t>Workspace, User, and Remote</a:t>
            </a:r>
          </a:p>
          <a:p>
            <a:endParaRPr lang="en-US" dirty="0"/>
          </a:p>
          <a:p>
            <a:r>
              <a:rPr lang="en-US" dirty="0">
                <a:hlinkClick r:id="rId2"/>
              </a:rPr>
              <a:t>My Settings</a:t>
            </a:r>
            <a:endParaRPr lang="en-US" dirty="0"/>
          </a:p>
          <a:p>
            <a:endParaRPr lang="en-US" dirty="0"/>
          </a:p>
        </p:txBody>
      </p:sp>
      <p:pic>
        <p:nvPicPr>
          <p:cNvPr id="4" name="Picture 3">
            <a:extLst>
              <a:ext uri="{FF2B5EF4-FFF2-40B4-BE49-F238E27FC236}">
                <a16:creationId xmlns:a16="http://schemas.microsoft.com/office/drawing/2014/main" id="{D111CB2D-F238-4045-A970-B3BF443571FA}"/>
              </a:ext>
            </a:extLst>
          </p:cNvPr>
          <p:cNvPicPr>
            <a:picLocks noChangeAspect="1"/>
          </p:cNvPicPr>
          <p:nvPr/>
        </p:nvPicPr>
        <p:blipFill>
          <a:blip r:embed="rId3"/>
          <a:stretch>
            <a:fillRect/>
          </a:stretch>
        </p:blipFill>
        <p:spPr>
          <a:xfrm>
            <a:off x="3874919" y="891540"/>
            <a:ext cx="8317081" cy="5074920"/>
          </a:xfrm>
          <a:prstGeom prst="rect">
            <a:avLst/>
          </a:prstGeom>
        </p:spPr>
      </p:pic>
    </p:spTree>
    <p:extLst>
      <p:ext uri="{BB962C8B-B14F-4D97-AF65-F5344CB8AC3E}">
        <p14:creationId xmlns:p14="http://schemas.microsoft.com/office/powerpoint/2010/main" val="2326747717"/>
      </p:ext>
    </p:extLst>
  </p:cSld>
  <p:clrMapOvr>
    <a:masterClrMapping/>
  </p:clrMapOvr>
  <p:transition>
    <p:fade/>
  </p:transition>
</p:sld>
</file>

<file path=ppt/slides/slide1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6543E-1ABB-AD4B-AA1F-BE604B2847E0}"/>
              </a:ext>
            </a:extLst>
          </p:cNvPr>
          <p:cNvSpPr>
            <a:spLocks noGrp="1"/>
          </p:cNvSpPr>
          <p:nvPr>
            <p:ph type="title"/>
          </p:nvPr>
        </p:nvSpPr>
        <p:spPr/>
        <p:txBody>
          <a:bodyPr/>
          <a:lstStyle/>
          <a:p>
            <a:r>
              <a:rPr lang="en-US" dirty="0"/>
              <a:t>Mastering the Terminal</a:t>
            </a:r>
          </a:p>
        </p:txBody>
      </p:sp>
      <p:sp>
        <p:nvSpPr>
          <p:cNvPr id="3" name="Content Placeholder 2">
            <a:extLst>
              <a:ext uri="{FF2B5EF4-FFF2-40B4-BE49-F238E27FC236}">
                <a16:creationId xmlns:a16="http://schemas.microsoft.com/office/drawing/2014/main" id="{C9D82FE3-278F-3740-96AD-593F5511E8C9}"/>
              </a:ext>
            </a:extLst>
          </p:cNvPr>
          <p:cNvSpPr>
            <a:spLocks noGrp="1"/>
          </p:cNvSpPr>
          <p:nvPr>
            <p:ph sz="quarter" idx="10"/>
          </p:nvPr>
        </p:nvSpPr>
        <p:spPr>
          <a:xfrm>
            <a:off x="584200" y="1435100"/>
            <a:ext cx="11018838" cy="5749266"/>
          </a:xfrm>
        </p:spPr>
        <p:txBody>
          <a:bodyPr/>
          <a:lstStyle/>
          <a:p>
            <a:r>
              <a:rPr lang="en-US" dirty="0"/>
              <a:t>External: CMD+SHIFT+C</a:t>
            </a:r>
          </a:p>
          <a:p>
            <a:pPr lvl="1"/>
            <a:r>
              <a:rPr lang="en-US" dirty="0"/>
              <a:t>Defaults to workspace path</a:t>
            </a:r>
          </a:p>
          <a:p>
            <a:pPr lvl="1"/>
            <a:endParaRPr lang="en-US" dirty="0"/>
          </a:p>
          <a:p>
            <a:r>
              <a:rPr lang="en-US" dirty="0"/>
              <a:t>Internal: CTRL+`</a:t>
            </a:r>
          </a:p>
          <a:p>
            <a:pPr lvl="1"/>
            <a:r>
              <a:rPr lang="en-US" dirty="0"/>
              <a:t>Splitting, Renaming</a:t>
            </a:r>
          </a:p>
          <a:p>
            <a:pPr lvl="1"/>
            <a:r>
              <a:rPr lang="en-US" dirty="0"/>
              <a:t>Become a </a:t>
            </a:r>
            <a:r>
              <a:rPr lang="en-US" dirty="0" err="1">
                <a:hlinkClick r:id="rId2"/>
              </a:rPr>
              <a:t>tmux</a:t>
            </a:r>
            <a:r>
              <a:rPr lang="en-US" dirty="0"/>
              <a:t> master</a:t>
            </a:r>
          </a:p>
          <a:p>
            <a:pPr lvl="2"/>
            <a:r>
              <a:rPr lang="en-US" dirty="0"/>
              <a:t>Split Vertically: </a:t>
            </a:r>
            <a:r>
              <a:rPr lang="en-US" dirty="0" err="1">
                <a:latin typeface="Consolas" panose="020B0609020204030204" pitchFamily="49" charset="0"/>
                <a:cs typeface="Consolas" panose="020B0609020204030204" pitchFamily="49" charset="0"/>
              </a:rPr>
              <a:t>ctrl+b</a:t>
            </a:r>
            <a:r>
              <a:rPr lang="en-US" dirty="0">
                <a:latin typeface="Consolas" panose="020B0609020204030204" pitchFamily="49" charset="0"/>
                <a:cs typeface="Consolas" panose="020B0609020204030204" pitchFamily="49" charset="0"/>
              </a:rPr>
              <a:t> %</a:t>
            </a:r>
          </a:p>
          <a:p>
            <a:pPr lvl="2"/>
            <a:r>
              <a:rPr lang="en-US" dirty="0"/>
              <a:t>Show Panes: </a:t>
            </a:r>
            <a:r>
              <a:rPr lang="en-US" dirty="0" err="1">
                <a:latin typeface="Consolas" panose="020B0609020204030204" pitchFamily="49" charset="0"/>
                <a:cs typeface="Consolas" panose="020B0609020204030204" pitchFamily="49" charset="0"/>
              </a:rPr>
              <a:t>ctrl+b</a:t>
            </a:r>
            <a:r>
              <a:rPr lang="en-US" dirty="0">
                <a:latin typeface="Consolas" panose="020B0609020204030204" pitchFamily="49" charset="0"/>
                <a:cs typeface="Consolas" panose="020B0609020204030204" pitchFamily="49" charset="0"/>
              </a:rPr>
              <a:t> q</a:t>
            </a:r>
          </a:p>
          <a:p>
            <a:pPr lvl="2"/>
            <a:r>
              <a:rPr lang="en-US" dirty="0"/>
              <a:t>Move: </a:t>
            </a:r>
            <a:r>
              <a:rPr lang="en-US" dirty="0" err="1">
                <a:latin typeface="Consolas" panose="020B0609020204030204" pitchFamily="49" charset="0"/>
                <a:cs typeface="Consolas" panose="020B0609020204030204" pitchFamily="49" charset="0"/>
              </a:rPr>
              <a:t>ctrl+b</a:t>
            </a:r>
            <a:r>
              <a:rPr lang="en-US" dirty="0">
                <a:latin typeface="Consolas" panose="020B0609020204030204" pitchFamily="49" charset="0"/>
                <a:cs typeface="Consolas" panose="020B0609020204030204" pitchFamily="49" charset="0"/>
              </a:rPr>
              <a:t> &gt; </a:t>
            </a:r>
            <a:r>
              <a:rPr lang="en-US" dirty="0"/>
              <a:t>and </a:t>
            </a:r>
            <a:r>
              <a:rPr lang="en-US" dirty="0" err="1">
                <a:latin typeface="Consolas" panose="020B0609020204030204" pitchFamily="49" charset="0"/>
                <a:cs typeface="Consolas" panose="020B0609020204030204" pitchFamily="49" charset="0"/>
              </a:rPr>
              <a:t>ctrl+b</a:t>
            </a:r>
            <a:r>
              <a:rPr lang="en-US" dirty="0">
                <a:latin typeface="Consolas" panose="020B0609020204030204" pitchFamily="49" charset="0"/>
                <a:cs typeface="Consolas" panose="020B0609020204030204" pitchFamily="49" charset="0"/>
              </a:rPr>
              <a:t> &lt;</a:t>
            </a:r>
          </a:p>
          <a:p>
            <a:pPr lvl="2"/>
            <a:r>
              <a:rPr lang="en-US" dirty="0"/>
              <a:t>Sessions: </a:t>
            </a:r>
            <a:r>
              <a:rPr lang="en-US" dirty="0" err="1">
                <a:latin typeface="Consolas" panose="020B0609020204030204" pitchFamily="49" charset="0"/>
                <a:cs typeface="Consolas" panose="020B0609020204030204" pitchFamily="49" charset="0"/>
              </a:rPr>
              <a:t>tmux</a:t>
            </a:r>
            <a:r>
              <a:rPr lang="en-US" dirty="0">
                <a:latin typeface="Consolas" panose="020B0609020204030204" pitchFamily="49" charset="0"/>
                <a:cs typeface="Consolas" panose="020B0609020204030204" pitchFamily="49" charset="0"/>
              </a:rPr>
              <a:t> ls </a:t>
            </a:r>
            <a:r>
              <a:rPr lang="en-US" dirty="0"/>
              <a:t>and </a:t>
            </a:r>
            <a:r>
              <a:rPr lang="en-US" dirty="0" err="1">
                <a:latin typeface="Consolas" panose="020B0609020204030204" pitchFamily="49" charset="0"/>
                <a:cs typeface="Consolas" panose="020B0609020204030204" pitchFamily="49" charset="0"/>
              </a:rPr>
              <a:t>tmux</a:t>
            </a:r>
            <a:r>
              <a:rPr lang="en-US" dirty="0">
                <a:latin typeface="Consolas" panose="020B0609020204030204" pitchFamily="49" charset="0"/>
                <a:cs typeface="Consolas" panose="020B0609020204030204" pitchFamily="49" charset="0"/>
              </a:rPr>
              <a:t> a</a:t>
            </a:r>
          </a:p>
          <a:p>
            <a:pPr lvl="1"/>
            <a:endParaRPr lang="en-US" dirty="0"/>
          </a:p>
          <a:p>
            <a:r>
              <a:rPr lang="en-US" dirty="0"/>
              <a:t>Fun Settings</a:t>
            </a:r>
          </a:p>
          <a:p>
            <a:pPr lvl="1"/>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terminal.integrated.showExitAlert</a:t>
            </a:r>
            <a:r>
              <a:rPr lang="en-US" dirty="0">
                <a:latin typeface="Consolas" panose="020B0609020204030204" pitchFamily="49" charset="0"/>
                <a:cs typeface="Consolas" panose="020B0609020204030204" pitchFamily="49" charset="0"/>
              </a:rPr>
              <a:t>": false</a:t>
            </a:r>
          </a:p>
          <a:p>
            <a:pPr lvl="1"/>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terminal.integrated.shell.osx</a:t>
            </a:r>
            <a:r>
              <a:rPr lang="en-US" dirty="0">
                <a:latin typeface="Consolas" panose="020B0609020204030204" pitchFamily="49" charset="0"/>
                <a:cs typeface="Consolas" panose="020B0609020204030204" pitchFamily="49" charset="0"/>
              </a:rPr>
              <a:t>": "/bin/</a:t>
            </a:r>
            <a:r>
              <a:rPr lang="en-US" dirty="0" err="1">
                <a:latin typeface="Consolas" panose="020B0609020204030204" pitchFamily="49" charset="0"/>
                <a:cs typeface="Consolas" panose="020B0609020204030204" pitchFamily="49" charset="0"/>
              </a:rPr>
              <a:t>zsh</a:t>
            </a:r>
            <a:r>
              <a:rPr lang="en-US" dirty="0">
                <a:latin typeface="Consolas" panose="020B0609020204030204" pitchFamily="49" charset="0"/>
                <a:cs typeface="Consolas" panose="020B0609020204030204" pitchFamily="49" charset="0"/>
              </a:rPr>
              <a:t>”</a:t>
            </a:r>
          </a:p>
          <a:p>
            <a:endParaRPr lang="en-US" dirty="0"/>
          </a:p>
        </p:txBody>
      </p:sp>
      <p:pic>
        <p:nvPicPr>
          <p:cNvPr id="5" name="Picture 4">
            <a:extLst>
              <a:ext uri="{FF2B5EF4-FFF2-40B4-BE49-F238E27FC236}">
                <a16:creationId xmlns:a16="http://schemas.microsoft.com/office/drawing/2014/main" id="{CA2E2653-30AD-2A41-BA4A-DF8B9F655492}"/>
              </a:ext>
            </a:extLst>
          </p:cNvPr>
          <p:cNvPicPr>
            <a:picLocks noChangeAspect="1"/>
          </p:cNvPicPr>
          <p:nvPr/>
        </p:nvPicPr>
        <p:blipFill>
          <a:blip r:embed="rId3"/>
          <a:stretch>
            <a:fillRect/>
          </a:stretch>
        </p:blipFill>
        <p:spPr>
          <a:xfrm>
            <a:off x="5062147" y="1922918"/>
            <a:ext cx="6650111" cy="28319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434956"/>
      </p:ext>
    </p:extLst>
  </p:cSld>
  <p:clrMapOvr>
    <a:masterClrMapping/>
  </p:clrMapOvr>
  <p:transition>
    <p:fade/>
  </p:transition>
</p:sld>
</file>

<file path=ppt/slides/slide1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BDE95-6489-F744-BCD8-AB41D2A6E133}"/>
              </a:ext>
            </a:extLst>
          </p:cNvPr>
          <p:cNvSpPr>
            <a:spLocks noGrp="1"/>
          </p:cNvSpPr>
          <p:nvPr>
            <p:ph type="title"/>
          </p:nvPr>
        </p:nvSpPr>
        <p:spPr/>
        <p:txBody>
          <a:bodyPr/>
          <a:lstStyle/>
          <a:p>
            <a:r>
              <a:rPr lang="en-US" dirty="0"/>
              <a:t>Code editing</a:t>
            </a:r>
          </a:p>
        </p:txBody>
      </p:sp>
      <p:sp>
        <p:nvSpPr>
          <p:cNvPr id="3" name="Content Placeholder 2">
            <a:extLst>
              <a:ext uri="{FF2B5EF4-FFF2-40B4-BE49-F238E27FC236}">
                <a16:creationId xmlns:a16="http://schemas.microsoft.com/office/drawing/2014/main" id="{87298836-95F4-964F-897F-AA2BFECA8848}"/>
              </a:ext>
            </a:extLst>
          </p:cNvPr>
          <p:cNvSpPr>
            <a:spLocks noGrp="1"/>
          </p:cNvSpPr>
          <p:nvPr>
            <p:ph sz="quarter" idx="10"/>
          </p:nvPr>
        </p:nvSpPr>
        <p:spPr>
          <a:xfrm>
            <a:off x="584200" y="1435100"/>
            <a:ext cx="11018838" cy="4345805"/>
          </a:xfrm>
        </p:spPr>
        <p:txBody>
          <a:bodyPr/>
          <a:lstStyle/>
          <a:p>
            <a:r>
              <a:rPr lang="en-US" dirty="0"/>
              <a:t>Multiple Cursors</a:t>
            </a:r>
          </a:p>
          <a:p>
            <a:pPr lvl="1"/>
            <a:r>
              <a:rPr lang="en-US" dirty="0"/>
              <a:t>Add cursors: </a:t>
            </a:r>
            <a:r>
              <a:rPr lang="en-US" dirty="0">
                <a:latin typeface="Consolas" panose="020B0609020204030204" pitchFamily="49" charset="0"/>
                <a:cs typeface="Consolas" panose="020B0609020204030204" pitchFamily="49" charset="0"/>
              </a:rPr>
              <a:t>CMD+D</a:t>
            </a:r>
          </a:p>
          <a:p>
            <a:pPr lvl="1"/>
            <a:r>
              <a:rPr lang="en-US" dirty="0"/>
              <a:t>Add cursors on search results: </a:t>
            </a:r>
            <a:r>
              <a:rPr lang="en-US" dirty="0">
                <a:latin typeface="Consolas" panose="020B0609020204030204" pitchFamily="49" charset="0"/>
                <a:cs typeface="Consolas" panose="020B0609020204030204" pitchFamily="49" charset="0"/>
              </a:rPr>
              <a:t>CMD+SHIFT+L</a:t>
            </a:r>
          </a:p>
          <a:p>
            <a:pPr marL="0" indent="0">
              <a:buNone/>
            </a:pPr>
            <a:endParaRPr lang="en-US" dirty="0"/>
          </a:p>
          <a:p>
            <a:r>
              <a:rPr lang="en-US" dirty="0"/>
              <a:t>Expand/Contract: </a:t>
            </a:r>
            <a:r>
              <a:rPr lang="en-US" dirty="0" err="1">
                <a:latin typeface="Consolas" panose="020B0609020204030204" pitchFamily="49" charset="0"/>
                <a:cs typeface="Consolas" panose="020B0609020204030204" pitchFamily="49" charset="0"/>
              </a:rPr>
              <a:t>CMD+Shift+Ctrl+Arrow</a:t>
            </a:r>
            <a:endParaRPr lang="en-US" dirty="0">
              <a:latin typeface="Consolas" panose="020B0609020204030204" pitchFamily="49" charset="0"/>
              <a:cs typeface="Consolas" panose="020B0609020204030204" pitchFamily="49" charset="0"/>
            </a:endParaRPr>
          </a:p>
          <a:p>
            <a:endParaRPr lang="en-US" dirty="0"/>
          </a:p>
          <a:p>
            <a:r>
              <a:rPr lang="en-US" dirty="0"/>
              <a:t>Emmet</a:t>
            </a:r>
          </a:p>
          <a:p>
            <a:pPr lvl="1"/>
            <a:r>
              <a:rPr lang="en-US" dirty="0"/>
              <a:t>! to scaffold HTML page</a:t>
            </a:r>
          </a:p>
          <a:p>
            <a:pPr lvl="1"/>
            <a:r>
              <a:rPr lang="en-US" dirty="0"/>
              <a:t>Down: </a:t>
            </a:r>
            <a:r>
              <a:rPr lang="en-US" dirty="0">
                <a:latin typeface="Consolas" panose="020B0609020204030204" pitchFamily="49" charset="0"/>
                <a:cs typeface="Consolas" panose="020B0609020204030204" pitchFamily="49" charset="0"/>
              </a:rPr>
              <a:t>div&gt;ul&gt;li*3&gt;</a:t>
            </a:r>
            <a:r>
              <a:rPr lang="en-US" dirty="0" err="1">
                <a:latin typeface="Consolas" panose="020B0609020204030204" pitchFamily="49" charset="0"/>
                <a:cs typeface="Consolas" panose="020B0609020204030204" pitchFamily="49" charset="0"/>
              </a:rPr>
              <a:t>span.className</a:t>
            </a:r>
            <a:endParaRPr lang="en-US" dirty="0">
              <a:latin typeface="Consolas" panose="020B0609020204030204" pitchFamily="49" charset="0"/>
              <a:cs typeface="Consolas" panose="020B0609020204030204" pitchFamily="49" charset="0"/>
            </a:endParaRPr>
          </a:p>
          <a:p>
            <a:pPr lvl="1"/>
            <a:r>
              <a:rPr lang="en-US" dirty="0"/>
              <a:t>Up: Emmet: Wrap with Abbreviation</a:t>
            </a:r>
          </a:p>
        </p:txBody>
      </p:sp>
      <p:pic>
        <p:nvPicPr>
          <p:cNvPr id="9" name="Picture 8">
            <a:extLst>
              <a:ext uri="{FF2B5EF4-FFF2-40B4-BE49-F238E27FC236}">
                <a16:creationId xmlns:a16="http://schemas.microsoft.com/office/drawing/2014/main" id="{C7AACB32-BF5B-2345-B801-1EDDDAFC33E5}"/>
              </a:ext>
            </a:extLst>
          </p:cNvPr>
          <p:cNvPicPr>
            <a:picLocks noChangeAspect="1"/>
          </p:cNvPicPr>
          <p:nvPr/>
        </p:nvPicPr>
        <p:blipFill>
          <a:blip r:embed="rId2"/>
          <a:stretch>
            <a:fillRect/>
          </a:stretch>
        </p:blipFill>
        <p:spPr>
          <a:xfrm>
            <a:off x="6472238" y="683399"/>
            <a:ext cx="5130800" cy="220980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EB5A23B-BD4F-4A44-B4A0-848CE4C408E1}"/>
              </a:ext>
            </a:extLst>
          </p:cNvPr>
          <p:cNvPicPr>
            <a:picLocks noChangeAspect="1"/>
          </p:cNvPicPr>
          <p:nvPr/>
        </p:nvPicPr>
        <p:blipFill>
          <a:blip r:embed="rId3"/>
          <a:stretch>
            <a:fillRect/>
          </a:stretch>
        </p:blipFill>
        <p:spPr>
          <a:xfrm>
            <a:off x="5691823" y="3959837"/>
            <a:ext cx="6206490" cy="22147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2985574"/>
      </p:ext>
    </p:extLst>
  </p:cSld>
  <p:clrMapOvr>
    <a:masterClrMapping/>
  </p:clrMapOvr>
  <p:transition>
    <p:fade/>
  </p:transition>
</p:sld>
</file>

<file path=ppt/slides/slide1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BDE95-6489-F744-BCD8-AB41D2A6E133}"/>
              </a:ext>
            </a:extLst>
          </p:cNvPr>
          <p:cNvSpPr>
            <a:spLocks noGrp="1"/>
          </p:cNvSpPr>
          <p:nvPr>
            <p:ph type="title"/>
          </p:nvPr>
        </p:nvSpPr>
        <p:spPr/>
        <p:txBody>
          <a:bodyPr/>
          <a:lstStyle/>
          <a:p>
            <a:r>
              <a:rPr lang="en-US" dirty="0"/>
              <a:t>More code editing!</a:t>
            </a:r>
          </a:p>
        </p:txBody>
      </p:sp>
      <p:sp>
        <p:nvSpPr>
          <p:cNvPr id="3" name="Content Placeholder 2">
            <a:extLst>
              <a:ext uri="{FF2B5EF4-FFF2-40B4-BE49-F238E27FC236}">
                <a16:creationId xmlns:a16="http://schemas.microsoft.com/office/drawing/2014/main" id="{87298836-95F4-964F-897F-AA2BFECA8848}"/>
              </a:ext>
            </a:extLst>
          </p:cNvPr>
          <p:cNvSpPr>
            <a:spLocks noGrp="1"/>
          </p:cNvSpPr>
          <p:nvPr>
            <p:ph sz="quarter" idx="10"/>
          </p:nvPr>
        </p:nvSpPr>
        <p:spPr>
          <a:xfrm>
            <a:off x="584200" y="1435100"/>
            <a:ext cx="11018838" cy="3459409"/>
          </a:xfrm>
        </p:spPr>
        <p:txBody>
          <a:bodyPr/>
          <a:lstStyle/>
          <a:p>
            <a:r>
              <a:rPr lang="en-US" dirty="0"/>
              <a:t>HTML and CSS editing</a:t>
            </a:r>
          </a:p>
          <a:p>
            <a:pPr lvl="1"/>
            <a:r>
              <a:rPr lang="en-US" dirty="0"/>
              <a:t>Getting CSS/SCSS preview by hovering over the selector</a:t>
            </a:r>
          </a:p>
          <a:p>
            <a:pPr lvl="1"/>
            <a:r>
              <a:rPr lang="en-US" dirty="0"/>
              <a:t>Mozilla Developer Network references</a:t>
            </a:r>
          </a:p>
          <a:p>
            <a:pPr lvl="1"/>
            <a:r>
              <a:rPr lang="en-US" dirty="0"/>
              <a:t>CSS help (Mozilla, accessibility)</a:t>
            </a:r>
          </a:p>
          <a:p>
            <a:pPr lvl="1"/>
            <a:r>
              <a:rPr lang="en-US" dirty="0"/>
              <a:t>ARIA help in </a:t>
            </a:r>
            <a:r>
              <a:rPr lang="en-US" dirty="0">
                <a:latin typeface="Consolas" panose="020B0609020204030204" pitchFamily="49" charset="0"/>
                <a:cs typeface="Consolas" panose="020B0609020204030204" pitchFamily="49" charset="0"/>
              </a:rPr>
              <a:t>aria-</a:t>
            </a:r>
            <a:r>
              <a:rPr lang="en-US" dirty="0"/>
              <a:t> HTML tags</a:t>
            </a:r>
          </a:p>
          <a:p>
            <a:pPr lvl="2"/>
            <a:endParaRPr lang="en-US" dirty="0"/>
          </a:p>
          <a:p>
            <a:r>
              <a:rPr lang="en-US" dirty="0"/>
              <a:t>JavaScript</a:t>
            </a:r>
          </a:p>
          <a:p>
            <a:pPr lvl="1"/>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ts</a:t>
            </a:r>
            <a:r>
              <a:rPr lang="en-US" dirty="0">
                <a:latin typeface="Consolas" panose="020B0609020204030204" pitchFamily="49" charset="0"/>
                <a:cs typeface="Consolas" panose="020B0609020204030204" pitchFamily="49" charset="0"/>
              </a:rPr>
              <a:t>-check </a:t>
            </a:r>
            <a:r>
              <a:rPr lang="en-US" dirty="0"/>
              <a:t>to type check plain </a:t>
            </a:r>
            <a:r>
              <a:rPr lang="en-US" dirty="0" err="1"/>
              <a:t>Javascript</a:t>
            </a:r>
            <a:endParaRPr lang="en-US" dirty="0">
              <a:latin typeface="Consolas" panose="020B0609020204030204" pitchFamily="49" charset="0"/>
              <a:cs typeface="Consolas" panose="020B0609020204030204" pitchFamily="49" charset="0"/>
            </a:endParaRPr>
          </a:p>
          <a:p>
            <a:pPr lvl="1"/>
            <a:r>
              <a:rPr lang="en-US" dirty="0"/>
              <a:t>Extract to function, file</a:t>
            </a:r>
          </a:p>
        </p:txBody>
      </p:sp>
      <p:pic>
        <p:nvPicPr>
          <p:cNvPr id="8" name="Picture 7">
            <a:extLst>
              <a:ext uri="{FF2B5EF4-FFF2-40B4-BE49-F238E27FC236}">
                <a16:creationId xmlns:a16="http://schemas.microsoft.com/office/drawing/2014/main" id="{261C4204-DC24-BE4E-A5AC-4988B24534D4}"/>
              </a:ext>
            </a:extLst>
          </p:cNvPr>
          <p:cNvPicPr>
            <a:picLocks noChangeAspect="1"/>
          </p:cNvPicPr>
          <p:nvPr/>
        </p:nvPicPr>
        <p:blipFill>
          <a:blip r:embed="rId2"/>
          <a:stretch>
            <a:fillRect/>
          </a:stretch>
        </p:blipFill>
        <p:spPr>
          <a:xfrm>
            <a:off x="7947978" y="974699"/>
            <a:ext cx="3683000" cy="16637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1ACF8E2-809A-D54D-9A75-90930402EDA1}"/>
              </a:ext>
            </a:extLst>
          </p:cNvPr>
          <p:cNvPicPr>
            <a:picLocks noChangeAspect="1"/>
          </p:cNvPicPr>
          <p:nvPr/>
        </p:nvPicPr>
        <p:blipFill rotWithShape="1">
          <a:blip r:embed="rId3"/>
          <a:srcRect l="5056" t="15573" r="2179" b="10885"/>
          <a:stretch/>
        </p:blipFill>
        <p:spPr>
          <a:xfrm>
            <a:off x="7533006" y="2884162"/>
            <a:ext cx="4217670" cy="1372981"/>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3F98993F-5F96-0A4C-8F22-BCC6E75A14BE}"/>
              </a:ext>
            </a:extLst>
          </p:cNvPr>
          <p:cNvPicPr>
            <a:picLocks noChangeAspect="1"/>
          </p:cNvPicPr>
          <p:nvPr/>
        </p:nvPicPr>
        <p:blipFill rotWithShape="1">
          <a:blip r:embed="rId4"/>
          <a:srcRect l="54188" t="28075" r="1235" b="7889"/>
          <a:stretch/>
        </p:blipFill>
        <p:spPr>
          <a:xfrm>
            <a:off x="7680643" y="4590720"/>
            <a:ext cx="4217670" cy="1146701"/>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D3980D32-AE11-4449-9423-1367E29080D7}"/>
              </a:ext>
            </a:extLst>
          </p:cNvPr>
          <p:cNvSpPr/>
          <p:nvPr/>
        </p:nvSpPr>
        <p:spPr bwMode="auto">
          <a:xfrm>
            <a:off x="7680643" y="5387740"/>
            <a:ext cx="1737677" cy="349682"/>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62617B0C-EA81-2C4B-9847-E479D020C335}"/>
              </a:ext>
            </a:extLst>
          </p:cNvPr>
          <p:cNvSpPr/>
          <p:nvPr/>
        </p:nvSpPr>
        <p:spPr bwMode="auto">
          <a:xfrm>
            <a:off x="7533006" y="3865976"/>
            <a:ext cx="1370964" cy="391168"/>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60860289"/>
      </p:ext>
    </p:extLst>
  </p:cSld>
  <p:clrMapOvr>
    <a:masterClrMapping/>
  </p:clrMapOvr>
  <p:transition>
    <p:fade/>
  </p:transition>
</p:sld>
</file>

<file path=ppt/slides/slide1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B059D-8444-7E4C-A75E-BBFB1FA5B02A}"/>
              </a:ext>
            </a:extLst>
          </p:cNvPr>
          <p:cNvSpPr>
            <a:spLocks noGrp="1"/>
          </p:cNvSpPr>
          <p:nvPr>
            <p:ph type="title"/>
          </p:nvPr>
        </p:nvSpPr>
        <p:spPr/>
        <p:txBody>
          <a:bodyPr/>
          <a:lstStyle/>
          <a:p>
            <a:r>
              <a:rPr lang="en-US" dirty="0"/>
              <a:t>Debugging</a:t>
            </a:r>
          </a:p>
        </p:txBody>
      </p:sp>
      <p:sp>
        <p:nvSpPr>
          <p:cNvPr id="3" name="Content Placeholder 2">
            <a:extLst>
              <a:ext uri="{FF2B5EF4-FFF2-40B4-BE49-F238E27FC236}">
                <a16:creationId xmlns:a16="http://schemas.microsoft.com/office/drawing/2014/main" id="{37BCCFB3-E1D3-F54B-919B-00CEE80FB923}"/>
              </a:ext>
            </a:extLst>
          </p:cNvPr>
          <p:cNvSpPr>
            <a:spLocks noGrp="1"/>
          </p:cNvSpPr>
          <p:nvPr>
            <p:ph sz="quarter" idx="10"/>
          </p:nvPr>
        </p:nvSpPr>
        <p:spPr>
          <a:xfrm>
            <a:off x="584200" y="1435100"/>
            <a:ext cx="11018838" cy="4936736"/>
          </a:xfrm>
        </p:spPr>
        <p:txBody>
          <a:bodyPr/>
          <a:lstStyle/>
          <a:p>
            <a:r>
              <a:rPr lang="en-US" dirty="0"/>
              <a:t>Docked or floating toolbar</a:t>
            </a:r>
          </a:p>
          <a:p>
            <a:pPr lvl="1"/>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debug.toolBarLocation</a:t>
            </a:r>
            <a:r>
              <a:rPr lang="en-US" dirty="0">
                <a:latin typeface="Consolas" panose="020B0609020204030204" pitchFamily="49" charset="0"/>
                <a:cs typeface="Consolas" panose="020B0609020204030204" pitchFamily="49" charset="0"/>
              </a:rPr>
              <a:t>": ”docked"</a:t>
            </a:r>
          </a:p>
          <a:p>
            <a:pPr lvl="1"/>
            <a:endParaRPr lang="en-US" dirty="0"/>
          </a:p>
          <a:p>
            <a:r>
              <a:rPr lang="en-US" dirty="0"/>
              <a:t>Configuration</a:t>
            </a:r>
          </a:p>
          <a:p>
            <a:pPr lvl="1"/>
            <a:r>
              <a:rPr lang="en-US" dirty="0"/>
              <a:t>No configuration needed for single files</a:t>
            </a:r>
          </a:p>
          <a:p>
            <a:pPr lvl="1"/>
            <a:r>
              <a:rPr lang="en-US" dirty="0" err="1">
                <a:latin typeface="Consolas" panose="020B0609020204030204" pitchFamily="49" charset="0"/>
                <a:cs typeface="Consolas" panose="020B0609020204030204" pitchFamily="49" charset="0"/>
              </a:rPr>
              <a:t>launch.json</a:t>
            </a:r>
            <a:endParaRPr lang="en-US" dirty="0">
              <a:latin typeface="Consolas" panose="020B0609020204030204" pitchFamily="49" charset="0"/>
              <a:cs typeface="Consolas" panose="020B0609020204030204" pitchFamily="49" charset="0"/>
            </a:endParaRPr>
          </a:p>
          <a:p>
            <a:pPr lvl="1"/>
            <a:r>
              <a:rPr lang="en-US" dirty="0"/>
              <a:t>Compound debugging to debug multiple process</a:t>
            </a:r>
          </a:p>
          <a:p>
            <a:pPr lvl="1"/>
            <a:r>
              <a:rPr lang="en-US" dirty="0"/>
              <a:t>“</a:t>
            </a:r>
            <a:r>
              <a:rPr lang="en-US" dirty="0">
                <a:hlinkClick r:id="rId2"/>
              </a:rPr>
              <a:t>Debug Receipes</a:t>
            </a:r>
            <a:r>
              <a:rPr lang="en-US" dirty="0"/>
              <a:t>” bootstraps </a:t>
            </a:r>
            <a:r>
              <a:rPr lang="en-US" dirty="0" err="1">
                <a:latin typeface="Consolas" panose="020B0609020204030204" pitchFamily="49" charset="0"/>
                <a:cs typeface="Consolas" panose="020B0609020204030204" pitchFamily="49" charset="0"/>
              </a:rPr>
              <a:t>launch.json</a:t>
            </a:r>
            <a:endParaRPr lang="en-US" dirty="0">
              <a:latin typeface="Consolas" panose="020B0609020204030204" pitchFamily="49" charset="0"/>
              <a:cs typeface="Consolas" panose="020B0609020204030204" pitchFamily="49" charset="0"/>
            </a:endParaRPr>
          </a:p>
          <a:p>
            <a:pPr lvl="1"/>
            <a:endParaRPr lang="en-US" dirty="0"/>
          </a:p>
          <a:p>
            <a:r>
              <a:rPr lang="en-US" dirty="0"/>
              <a:t>Node.js goodies</a:t>
            </a:r>
          </a:p>
          <a:p>
            <a:pPr lvl="1"/>
            <a:r>
              <a:rPr lang="en-US" dirty="0"/>
              <a:t>Auto Attach (launch app with </a:t>
            </a:r>
            <a:r>
              <a:rPr lang="en-US" dirty="0">
                <a:latin typeface="Consolas" panose="020B0609020204030204" pitchFamily="49" charset="0"/>
                <a:cs typeface="Consolas" panose="020B0609020204030204" pitchFamily="49" charset="0"/>
              </a:rPr>
              <a:t>node --inspect</a:t>
            </a:r>
            <a:r>
              <a:rPr lang="en-US" dirty="0"/>
              <a:t>)</a:t>
            </a:r>
          </a:p>
          <a:p>
            <a:pPr lvl="1"/>
            <a:r>
              <a:rPr lang="en-US" dirty="0"/>
              <a:t>Eliminate </a:t>
            </a:r>
            <a:r>
              <a:rPr lang="en-US" dirty="0" err="1">
                <a:latin typeface="Consolas" panose="020B0609020204030204" pitchFamily="49" charset="0"/>
                <a:cs typeface="Consolas" panose="020B0609020204030204" pitchFamily="49" charset="0"/>
              </a:rPr>
              <a:t>console.log</a:t>
            </a:r>
            <a:r>
              <a:rPr lang="en-US" dirty="0">
                <a:latin typeface="Consolas" panose="020B0609020204030204" pitchFamily="49" charset="0"/>
                <a:cs typeface="Consolas" panose="020B0609020204030204" pitchFamily="49" charset="0"/>
              </a:rPr>
              <a:t> </a:t>
            </a:r>
            <a:r>
              <a:rPr lang="en-US" dirty="0"/>
              <a:t>with log points</a:t>
            </a:r>
          </a:p>
        </p:txBody>
      </p:sp>
      <p:pic>
        <p:nvPicPr>
          <p:cNvPr id="5" name="Picture 4">
            <a:extLst>
              <a:ext uri="{FF2B5EF4-FFF2-40B4-BE49-F238E27FC236}">
                <a16:creationId xmlns:a16="http://schemas.microsoft.com/office/drawing/2014/main" id="{09D96FD7-B1CE-7B46-BBBC-68E55045BB55}"/>
              </a:ext>
            </a:extLst>
          </p:cNvPr>
          <p:cNvPicPr>
            <a:picLocks noChangeAspect="1"/>
          </p:cNvPicPr>
          <p:nvPr/>
        </p:nvPicPr>
        <p:blipFill rotWithShape="1">
          <a:blip r:embed="rId3"/>
          <a:srcRect b="42854"/>
          <a:stretch/>
        </p:blipFill>
        <p:spPr>
          <a:xfrm>
            <a:off x="8414246" y="206501"/>
            <a:ext cx="2960192" cy="60914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7866788"/>
      </p:ext>
    </p:extLst>
  </p:cSld>
  <p:clrMapOvr>
    <a:masterClrMapping/>
  </p:clrMapOvr>
  <p:transition>
    <p:fade/>
  </p:transition>
</p:sld>
</file>

<file path=ppt/slides/slide15.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7B13ED-3AE8-A940-AF04-B27E13F95030}"/>
              </a:ext>
            </a:extLst>
          </p:cNvPr>
          <p:cNvSpPr>
            <a:spLocks noGrp="1"/>
          </p:cNvSpPr>
          <p:nvPr>
            <p:ph type="title"/>
          </p:nvPr>
        </p:nvSpPr>
        <p:spPr/>
        <p:txBody>
          <a:bodyPr/>
          <a:lstStyle/>
          <a:p>
            <a:r>
              <a:rPr lang="en-US" dirty="0"/>
              <a:t>Remote Development</a:t>
            </a:r>
          </a:p>
        </p:txBody>
      </p:sp>
      <p:sp>
        <p:nvSpPr>
          <p:cNvPr id="5" name="Content Placeholder 4">
            <a:extLst>
              <a:ext uri="{FF2B5EF4-FFF2-40B4-BE49-F238E27FC236}">
                <a16:creationId xmlns:a16="http://schemas.microsoft.com/office/drawing/2014/main" id="{BC96AC9B-E609-714A-A62D-F1E7E62E7E67}"/>
              </a:ext>
            </a:extLst>
          </p:cNvPr>
          <p:cNvSpPr>
            <a:spLocks noGrp="1"/>
          </p:cNvSpPr>
          <p:nvPr>
            <p:ph idx="1"/>
          </p:nvPr>
        </p:nvSpPr>
        <p:spPr>
          <a:xfrm>
            <a:off x="584200" y="1435503"/>
            <a:ext cx="11018520" cy="5084469"/>
          </a:xfrm>
        </p:spPr>
        <p:txBody>
          <a:bodyPr/>
          <a:lstStyle/>
          <a:p>
            <a:r>
              <a:rPr lang="en-US" dirty="0"/>
              <a:t>Pain: Setting up development environments</a:t>
            </a:r>
          </a:p>
          <a:p>
            <a:endParaRPr lang="en-US" dirty="0"/>
          </a:p>
          <a:p>
            <a:r>
              <a:rPr lang="en-US" dirty="0"/>
              <a:t>Dev, Test Increasingly Remote</a:t>
            </a:r>
          </a:p>
          <a:p>
            <a:pPr lvl="1"/>
            <a:r>
              <a:rPr lang="en-US" dirty="0"/>
              <a:t>Facebook: Mono repo, teams get giant VM as a remote dev box</a:t>
            </a:r>
          </a:p>
          <a:p>
            <a:pPr lvl="1"/>
            <a:r>
              <a:rPr lang="en-US" dirty="0"/>
              <a:t>Data Scientists: Leverage specialized VMs (e.g. GPU heavy servers)</a:t>
            </a:r>
          </a:p>
          <a:p>
            <a:pPr lvl="1"/>
            <a:r>
              <a:rPr lang="en-US" dirty="0"/>
              <a:t>Cloud Based Tools: codesandbox.io, coder.com, </a:t>
            </a:r>
            <a:r>
              <a:rPr lang="en-US" dirty="0" err="1"/>
              <a:t>gitpod</a:t>
            </a:r>
            <a:r>
              <a:rPr lang="en-US" dirty="0"/>
              <a:t>, </a:t>
            </a:r>
            <a:r>
              <a:rPr lang="en-US" dirty="0" err="1"/>
              <a:t>stackblitz</a:t>
            </a:r>
            <a:endParaRPr lang="en-US" dirty="0"/>
          </a:p>
          <a:p>
            <a:endParaRPr lang="en-US" dirty="0"/>
          </a:p>
          <a:p>
            <a:r>
              <a:rPr lang="en-US" dirty="0"/>
              <a:t>Poor Development Experiences</a:t>
            </a:r>
          </a:p>
          <a:p>
            <a:pPr lvl="1"/>
            <a:r>
              <a:rPr lang="en-US" dirty="0"/>
              <a:t>VI or file syncing</a:t>
            </a:r>
          </a:p>
          <a:p>
            <a:pPr lvl="1"/>
            <a:r>
              <a:rPr lang="en-US" dirty="0"/>
              <a:t>Need to replicate context locally</a:t>
            </a:r>
          </a:p>
          <a:p>
            <a:pPr lvl="1"/>
            <a:r>
              <a:rPr lang="en-US" dirty="0"/>
              <a:t>Hard to set up remote desktop to Linux machines</a:t>
            </a:r>
          </a:p>
          <a:p>
            <a:pPr lvl="1"/>
            <a:r>
              <a:rPr lang="en-US" dirty="0"/>
              <a:t>Browser only tooling solutions</a:t>
            </a:r>
          </a:p>
        </p:txBody>
      </p:sp>
      <p:pic>
        <p:nvPicPr>
          <p:cNvPr id="19" name="Picture 18">
            <a:extLst>
              <a:ext uri="{FF2B5EF4-FFF2-40B4-BE49-F238E27FC236}">
                <a16:creationId xmlns:a16="http://schemas.microsoft.com/office/drawing/2014/main" id="{0C57A67F-B9E5-7A47-B9CB-FC36124AD9BB}"/>
              </a:ext>
            </a:extLst>
          </p:cNvPr>
          <p:cNvPicPr>
            <a:picLocks noChangeAspect="1"/>
          </p:cNvPicPr>
          <p:nvPr/>
        </p:nvPicPr>
        <p:blipFill>
          <a:blip r:embed="rId2"/>
          <a:stretch>
            <a:fillRect/>
          </a:stretch>
        </p:blipFill>
        <p:spPr>
          <a:xfrm>
            <a:off x="7910927" y="734199"/>
            <a:ext cx="4281073" cy="16795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9224430"/>
      </p:ext>
    </p:extLst>
  </p:cSld>
  <p:clrMapOvr>
    <a:masterClrMapping/>
  </p:clrMapOvr>
</p:sld>
</file>

<file path=ppt/slides/slide1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30EC-4C75-8C49-8998-C338D6424EE1}"/>
              </a:ext>
            </a:extLst>
          </p:cNvPr>
          <p:cNvSpPr>
            <a:spLocks noGrp="1"/>
          </p:cNvSpPr>
          <p:nvPr>
            <p:ph type="title"/>
          </p:nvPr>
        </p:nvSpPr>
        <p:spPr/>
        <p:txBody>
          <a:bodyPr/>
          <a:lstStyle/>
          <a:p>
            <a:r>
              <a:rPr lang="en-US" dirty="0"/>
              <a:t>Remote Architecture</a:t>
            </a:r>
          </a:p>
        </p:txBody>
      </p:sp>
      <p:sp>
        <p:nvSpPr>
          <p:cNvPr id="3" name="Content Placeholder 2">
            <a:extLst>
              <a:ext uri="{FF2B5EF4-FFF2-40B4-BE49-F238E27FC236}">
                <a16:creationId xmlns:a16="http://schemas.microsoft.com/office/drawing/2014/main" id="{5D284DA5-8084-B84F-AF8C-A6AE4B168551}"/>
              </a:ext>
            </a:extLst>
          </p:cNvPr>
          <p:cNvSpPr>
            <a:spLocks noGrp="1"/>
          </p:cNvSpPr>
          <p:nvPr>
            <p:ph idx="1"/>
          </p:nvPr>
        </p:nvSpPr>
        <p:spPr>
          <a:xfrm>
            <a:off x="584200" y="1435503"/>
            <a:ext cx="3621532" cy="4481227"/>
          </a:xfrm>
        </p:spPr>
        <p:txBody>
          <a:bodyPr/>
          <a:lstStyle/>
          <a:p>
            <a:pPr marL="0" indent="0">
              <a:buNone/>
            </a:pPr>
            <a:r>
              <a:rPr lang="en-US" dirty="0"/>
              <a:t>SSH</a:t>
            </a:r>
          </a:p>
          <a:p>
            <a:endParaRPr lang="en-US" dirty="0"/>
          </a:p>
          <a:p>
            <a:endParaRPr lang="en-US" dirty="0"/>
          </a:p>
          <a:p>
            <a:endParaRPr lang="en-US" dirty="0"/>
          </a:p>
          <a:p>
            <a:endParaRPr lang="en-US" dirty="0"/>
          </a:p>
          <a:p>
            <a:pPr marL="0" indent="0">
              <a:buNone/>
            </a:pPr>
            <a:r>
              <a:rPr lang="en-US" dirty="0"/>
              <a:t>Docker Containers</a:t>
            </a:r>
          </a:p>
          <a:p>
            <a:pPr marL="0" indent="0">
              <a:buNone/>
            </a:pPr>
            <a:endParaRPr lang="en-US" dirty="0"/>
          </a:p>
          <a:p>
            <a:pPr marL="0" indent="0">
              <a:buNone/>
            </a:pPr>
            <a:r>
              <a:rPr lang="en-US" dirty="0"/>
              <a:t>Windows Subsystem For Linux (WSL)</a:t>
            </a:r>
          </a:p>
        </p:txBody>
      </p:sp>
      <p:pic>
        <p:nvPicPr>
          <p:cNvPr id="6" name="Picture 5">
            <a:extLst>
              <a:ext uri="{FF2B5EF4-FFF2-40B4-BE49-F238E27FC236}">
                <a16:creationId xmlns:a16="http://schemas.microsoft.com/office/drawing/2014/main" id="{C66884BF-19E3-244F-BB28-A43044EAD89C}"/>
              </a:ext>
            </a:extLst>
          </p:cNvPr>
          <p:cNvPicPr>
            <a:picLocks noChangeAspect="1"/>
          </p:cNvPicPr>
          <p:nvPr/>
        </p:nvPicPr>
        <p:blipFill>
          <a:blip r:embed="rId2"/>
          <a:stretch>
            <a:fillRect/>
          </a:stretch>
        </p:blipFill>
        <p:spPr>
          <a:xfrm>
            <a:off x="4156964" y="3687508"/>
            <a:ext cx="7072376" cy="2937082"/>
          </a:xfrm>
          <a:prstGeom prst="rect">
            <a:avLst/>
          </a:prstGeom>
        </p:spPr>
      </p:pic>
      <p:pic>
        <p:nvPicPr>
          <p:cNvPr id="8" name="Picture 7">
            <a:extLst>
              <a:ext uri="{FF2B5EF4-FFF2-40B4-BE49-F238E27FC236}">
                <a16:creationId xmlns:a16="http://schemas.microsoft.com/office/drawing/2014/main" id="{9F8A3466-A226-E741-840F-10F4C9F11DB5}"/>
              </a:ext>
            </a:extLst>
          </p:cNvPr>
          <p:cNvPicPr>
            <a:picLocks noChangeAspect="1"/>
          </p:cNvPicPr>
          <p:nvPr/>
        </p:nvPicPr>
        <p:blipFill>
          <a:blip r:embed="rId3"/>
          <a:stretch>
            <a:fillRect/>
          </a:stretch>
        </p:blipFill>
        <p:spPr>
          <a:xfrm>
            <a:off x="4205732" y="1011199"/>
            <a:ext cx="7105940" cy="2305026"/>
          </a:xfrm>
          <a:prstGeom prst="rect">
            <a:avLst/>
          </a:prstGeom>
        </p:spPr>
      </p:pic>
      <p:cxnSp>
        <p:nvCxnSpPr>
          <p:cNvPr id="13" name="Straight Connector 12">
            <a:extLst>
              <a:ext uri="{FF2B5EF4-FFF2-40B4-BE49-F238E27FC236}">
                <a16:creationId xmlns:a16="http://schemas.microsoft.com/office/drawing/2014/main" id="{19747E21-717A-4D4B-B80F-373FCD78CEA2}"/>
              </a:ext>
            </a:extLst>
          </p:cNvPr>
          <p:cNvCxnSpPr>
            <a:cxnSpLocks/>
          </p:cNvCxnSpPr>
          <p:nvPr/>
        </p:nvCxnSpPr>
        <p:spPr>
          <a:xfrm>
            <a:off x="584200" y="3438145"/>
            <a:ext cx="1064514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4881338"/>
      </p:ext>
    </p:extLst>
  </p:cSld>
  <p:clrMapOvr>
    <a:masterClrMapping/>
  </p:clrMapOvr>
</p:sld>
</file>

<file path=ppt/slides/slide1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1E0CE-E9CF-FA4C-B5B0-96B40D5E4864}"/>
              </a:ext>
            </a:extLst>
          </p:cNvPr>
          <p:cNvSpPr>
            <a:spLocks noGrp="1"/>
          </p:cNvSpPr>
          <p:nvPr>
            <p:ph type="title"/>
          </p:nvPr>
        </p:nvSpPr>
        <p:spPr/>
        <p:txBody>
          <a:bodyPr/>
          <a:lstStyle/>
          <a:p>
            <a:r>
              <a:rPr lang="en-US" dirty="0"/>
              <a:t>Remote Development </a:t>
            </a:r>
          </a:p>
        </p:txBody>
      </p:sp>
      <p:sp>
        <p:nvSpPr>
          <p:cNvPr id="3" name="Content Placeholder 2">
            <a:extLst>
              <a:ext uri="{FF2B5EF4-FFF2-40B4-BE49-F238E27FC236}">
                <a16:creationId xmlns:a16="http://schemas.microsoft.com/office/drawing/2014/main" id="{A271960E-49CA-8F41-B40C-F8112F19F3B5}"/>
              </a:ext>
            </a:extLst>
          </p:cNvPr>
          <p:cNvSpPr>
            <a:spLocks noGrp="1"/>
          </p:cNvSpPr>
          <p:nvPr>
            <p:ph idx="1"/>
          </p:nvPr>
        </p:nvSpPr>
        <p:spPr>
          <a:xfrm>
            <a:off x="584200" y="1332633"/>
            <a:ext cx="11018520" cy="4493538"/>
          </a:xfrm>
        </p:spPr>
        <p:txBody>
          <a:bodyPr/>
          <a:lstStyle/>
          <a:p>
            <a:r>
              <a:rPr lang="en-US" dirty="0"/>
              <a:t>Solution: Client Tools Connected to Remote Services</a:t>
            </a:r>
          </a:p>
          <a:p>
            <a:pPr lvl="1"/>
            <a:r>
              <a:rPr lang="en-US" dirty="0"/>
              <a:t>Develop in the context of the remote machine or container</a:t>
            </a:r>
          </a:p>
          <a:p>
            <a:endParaRPr lang="en-US" dirty="0"/>
          </a:p>
          <a:p>
            <a:r>
              <a:rPr lang="en-US" dirty="0"/>
              <a:t>Remote Development Pack</a:t>
            </a:r>
          </a:p>
          <a:p>
            <a:pPr lvl="1"/>
            <a:r>
              <a:rPr lang="en-US" dirty="0"/>
              <a:t>Remote – SSH</a:t>
            </a:r>
          </a:p>
          <a:p>
            <a:pPr lvl="1"/>
            <a:r>
              <a:rPr lang="en-US" dirty="0"/>
              <a:t>Remote – WSL</a:t>
            </a:r>
          </a:p>
          <a:p>
            <a:pPr lvl="1"/>
            <a:r>
              <a:rPr lang="en-US" dirty="0"/>
              <a:t>Remote – Containers</a:t>
            </a:r>
          </a:p>
          <a:p>
            <a:endParaRPr lang="en-US" dirty="0"/>
          </a:p>
          <a:p>
            <a:r>
              <a:rPr lang="en-US" dirty="0"/>
              <a:t>New! Cloud Environments</a:t>
            </a:r>
          </a:p>
          <a:p>
            <a:pPr lvl="1"/>
            <a:r>
              <a:rPr lang="en-US" dirty="0"/>
              <a:t>Browser and Client tools</a:t>
            </a:r>
          </a:p>
        </p:txBody>
      </p:sp>
      <p:pic>
        <p:nvPicPr>
          <p:cNvPr id="7" name="Picture 6">
            <a:extLst>
              <a:ext uri="{FF2B5EF4-FFF2-40B4-BE49-F238E27FC236}">
                <a16:creationId xmlns:a16="http://schemas.microsoft.com/office/drawing/2014/main" id="{D43D7E12-DD4C-6B46-8081-3AC748415593}"/>
              </a:ext>
            </a:extLst>
          </p:cNvPr>
          <p:cNvPicPr>
            <a:picLocks noChangeAspect="1"/>
          </p:cNvPicPr>
          <p:nvPr/>
        </p:nvPicPr>
        <p:blipFill>
          <a:blip r:embed="rId2"/>
          <a:stretch>
            <a:fillRect/>
          </a:stretch>
        </p:blipFill>
        <p:spPr>
          <a:xfrm>
            <a:off x="5290457" y="2224173"/>
            <a:ext cx="7933072" cy="4840605"/>
          </a:xfrm>
          <a:prstGeom prst="rect">
            <a:avLst/>
          </a:prstGeom>
        </p:spPr>
      </p:pic>
    </p:spTree>
    <p:extLst>
      <p:ext uri="{BB962C8B-B14F-4D97-AF65-F5344CB8AC3E}">
        <p14:creationId xmlns:p14="http://schemas.microsoft.com/office/powerpoint/2010/main" val="3633277471"/>
      </p:ext>
    </p:extLst>
  </p:cSld>
  <p:clrMapOvr>
    <a:masterClrMapping/>
  </p:clrMapOvr>
</p:sld>
</file>

<file path=ppt/slides/slide18.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ED2495-2537-094F-A262-3FA8F83CF203}"/>
              </a:ext>
            </a:extLst>
          </p:cNvPr>
          <p:cNvSpPr>
            <a:spLocks noGrp="1"/>
          </p:cNvSpPr>
          <p:nvPr>
            <p:ph type="title"/>
          </p:nvPr>
        </p:nvSpPr>
        <p:spPr/>
        <p:txBody>
          <a:bodyPr/>
          <a:lstStyle/>
          <a:p>
            <a:r>
              <a:rPr lang="en-US" dirty="0"/>
              <a:t>VS code settings video series</a:t>
            </a:r>
          </a:p>
        </p:txBody>
      </p:sp>
      <p:sp>
        <p:nvSpPr>
          <p:cNvPr id="6" name="Content Placeholder 5">
            <a:extLst>
              <a:ext uri="{FF2B5EF4-FFF2-40B4-BE49-F238E27FC236}">
                <a16:creationId xmlns:a16="http://schemas.microsoft.com/office/drawing/2014/main" id="{2DEFCC3A-30BE-914A-98AA-DAD2C21A4F96}"/>
              </a:ext>
            </a:extLst>
          </p:cNvPr>
          <p:cNvSpPr>
            <a:spLocks noGrp="1"/>
          </p:cNvSpPr>
          <p:nvPr>
            <p:ph sz="quarter" idx="10"/>
          </p:nvPr>
        </p:nvSpPr>
        <p:spPr>
          <a:xfrm>
            <a:off x="584200" y="1435100"/>
            <a:ext cx="3903579" cy="2499146"/>
          </a:xfrm>
        </p:spPr>
        <p:txBody>
          <a:bodyPr/>
          <a:lstStyle/>
          <a:p>
            <a:r>
              <a:rPr lang="en-US" dirty="0"/>
              <a:t>Andre </a:t>
            </a:r>
            <a:r>
              <a:rPr lang="en-US" dirty="0" err="1"/>
              <a:t>Casal</a:t>
            </a:r>
            <a:endParaRPr lang="en-US" dirty="0"/>
          </a:p>
          <a:p>
            <a:endParaRPr lang="en-US" dirty="0"/>
          </a:p>
          <a:p>
            <a:r>
              <a:rPr lang="en-US" dirty="0">
                <a:hlinkClick r:id="rId2"/>
              </a:rPr>
              <a:t>492+ videos!</a:t>
            </a:r>
            <a:endParaRPr lang="en-US" dirty="0"/>
          </a:p>
          <a:p>
            <a:endParaRPr lang="en-US" dirty="0"/>
          </a:p>
          <a:p>
            <a:r>
              <a:rPr lang="en-US" dirty="0"/>
              <a:t>Thank you Andre!!</a:t>
            </a:r>
          </a:p>
        </p:txBody>
      </p:sp>
      <p:pic>
        <p:nvPicPr>
          <p:cNvPr id="7" name="Picture 6">
            <a:extLst>
              <a:ext uri="{FF2B5EF4-FFF2-40B4-BE49-F238E27FC236}">
                <a16:creationId xmlns:a16="http://schemas.microsoft.com/office/drawing/2014/main" id="{A6F6787E-F154-8646-9B1F-C39970D004DF}"/>
              </a:ext>
            </a:extLst>
          </p:cNvPr>
          <p:cNvPicPr>
            <a:picLocks noChangeAspect="1"/>
          </p:cNvPicPr>
          <p:nvPr/>
        </p:nvPicPr>
        <p:blipFill>
          <a:blip r:embed="rId3"/>
          <a:stretch>
            <a:fillRect/>
          </a:stretch>
        </p:blipFill>
        <p:spPr>
          <a:xfrm>
            <a:off x="5113908" y="1435100"/>
            <a:ext cx="6495480" cy="37281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5524101"/>
      </p:ext>
    </p:extLst>
  </p:cSld>
  <p:clrMapOvr>
    <a:masterClrMapping/>
  </p:clrMapOvr>
  <p:transition>
    <p:fade/>
  </p:transition>
</p:sld>
</file>

<file path=ppt/slides/slide1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715E-CD0E-2045-AD16-B9316D7219E3}"/>
              </a:ext>
            </a:extLst>
          </p:cNvPr>
          <p:cNvSpPr>
            <a:spLocks noGrp="1"/>
          </p:cNvSpPr>
          <p:nvPr>
            <p:ph type="title"/>
          </p:nvPr>
        </p:nvSpPr>
        <p:spPr/>
        <p:txBody>
          <a:bodyPr/>
          <a:lstStyle/>
          <a:p>
            <a:r>
              <a:rPr lang="en-US" dirty="0"/>
              <a:t>Additional useful links</a:t>
            </a:r>
          </a:p>
        </p:txBody>
      </p:sp>
      <p:graphicFrame>
        <p:nvGraphicFramePr>
          <p:cNvPr id="8" name="Content Placeholder 7">
            <a:extLst>
              <a:ext uri="{FF2B5EF4-FFF2-40B4-BE49-F238E27FC236}">
                <a16:creationId xmlns:a16="http://schemas.microsoft.com/office/drawing/2014/main" id="{AD7EB31C-31B4-314A-8565-F612B1DD1B5D}"/>
              </a:ext>
            </a:extLst>
          </p:cNvPr>
          <p:cNvGraphicFramePr>
            <a:graphicFrameLocks noGrp="1"/>
          </p:cNvGraphicFramePr>
          <p:nvPr>
            <p:ph sz="quarter" idx="10"/>
            <p:extLst>
              <p:ext uri="{D42A27DB-BD31-4B8C-83A1-F6EECF244321}">
                <p14:modId xmlns:p14="http://schemas.microsoft.com/office/powerpoint/2010/main" val="3102637103"/>
              </p:ext>
            </p:extLst>
          </p:nvPr>
        </p:nvGraphicFramePr>
        <p:xfrm>
          <a:off x="559403" y="1435100"/>
          <a:ext cx="11073194" cy="4755904"/>
        </p:xfrm>
        <a:graphic>
          <a:graphicData uri="http://schemas.openxmlformats.org/drawingml/2006/table">
            <a:tbl>
              <a:tblPr>
                <a:tableStyleId>{F5AB1C69-6EDB-4FF4-983F-18BD219EF322}</a:tableStyleId>
              </a:tblPr>
              <a:tblGrid>
                <a:gridCol w="1772730">
                  <a:extLst>
                    <a:ext uri="{9D8B030D-6E8A-4147-A177-3AD203B41FA5}">
                      <a16:colId xmlns:a16="http://schemas.microsoft.com/office/drawing/2014/main" val="356835410"/>
                    </a:ext>
                  </a:extLst>
                </a:gridCol>
                <a:gridCol w="9300464">
                  <a:extLst>
                    <a:ext uri="{9D8B030D-6E8A-4147-A177-3AD203B41FA5}">
                      <a16:colId xmlns:a16="http://schemas.microsoft.com/office/drawing/2014/main" val="1756596532"/>
                    </a:ext>
                  </a:extLst>
                </a:gridCol>
              </a:tblGrid>
              <a:tr h="0">
                <a:tc>
                  <a:txBody>
                    <a:bodyPr/>
                    <a:lstStyle/>
                    <a:p>
                      <a:r>
                        <a:rPr lang="en-US" sz="2200" dirty="0"/>
                        <a:t>More tips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200" dirty="0">
                          <a:hlinkClick r:id="rId2"/>
                        </a:rPr>
                        <a:t>https://code.visualstudio.com/tips</a:t>
                      </a:r>
                      <a:endParaRPr lang="en-US" sz="2200" dirty="0"/>
                    </a:p>
                  </a:txBody>
                  <a:tcPr/>
                </a:tc>
                <a:extLst>
                  <a:ext uri="{0D108BD9-81ED-4DB2-BD59-A6C34878D82A}">
                    <a16:rowId xmlns:a16="http://schemas.microsoft.com/office/drawing/2014/main" val="1662735778"/>
                  </a:ext>
                </a:extLst>
              </a:tr>
              <a:tr h="0">
                <a:tc>
                  <a:txBody>
                    <a:bodyPr/>
                    <a:lstStyle/>
                    <a:p>
                      <a:r>
                        <a:rPr lang="en-US" sz="2200" dirty="0"/>
                        <a:t>Debugging</a:t>
                      </a:r>
                    </a:p>
                  </a:txBody>
                  <a:tcPr/>
                </a:tc>
                <a:tc>
                  <a:txBody>
                    <a:bodyPr/>
                    <a:lstStyle/>
                    <a:p>
                      <a:r>
                        <a:rPr lang="en-US" sz="2200" dirty="0">
                          <a:hlinkClick r:id="rId3"/>
                        </a:rPr>
                        <a:t>https://github.com/microsoft/vscode-recipes</a:t>
                      </a:r>
                      <a:endParaRPr lang="en-US" sz="2200" dirty="0"/>
                    </a:p>
                  </a:txBody>
                  <a:tcPr/>
                </a:tc>
                <a:extLst>
                  <a:ext uri="{0D108BD9-81ED-4DB2-BD59-A6C34878D82A}">
                    <a16:rowId xmlns:a16="http://schemas.microsoft.com/office/drawing/2014/main" val="3153380452"/>
                  </a:ext>
                </a:extLst>
              </a:tr>
              <a:tr h="0">
                <a:tc>
                  <a:txBody>
                    <a:bodyPr/>
                    <a:lstStyle/>
                    <a:p>
                      <a:r>
                        <a:rPr lang="en-US" sz="2200" dirty="0"/>
                        <a:t>Remote</a:t>
                      </a:r>
                    </a:p>
                  </a:txBody>
                  <a:tcPr/>
                </a:tc>
                <a:tc>
                  <a:txBody>
                    <a:bodyPr/>
                    <a:lstStyle/>
                    <a:p>
                      <a:r>
                        <a:rPr lang="en-US" sz="2200" dirty="0">
                          <a:hlinkClick r:id="rId4"/>
                        </a:rPr>
                        <a:t>https://code.visualstudio.com/docs/remote</a:t>
                      </a:r>
                      <a:endParaRPr lang="en-US" sz="2200" dirty="0"/>
                    </a:p>
                  </a:txBody>
                  <a:tcPr/>
                </a:tc>
                <a:extLst>
                  <a:ext uri="{0D108BD9-81ED-4DB2-BD59-A6C34878D82A}">
                    <a16:rowId xmlns:a16="http://schemas.microsoft.com/office/drawing/2014/main" val="2339028619"/>
                  </a:ext>
                </a:extLst>
              </a:tr>
              <a:tr h="0">
                <a:tc>
                  <a:txBody>
                    <a:bodyPr/>
                    <a:lstStyle/>
                    <a:p>
                      <a:r>
                        <a:rPr lang="en-US" sz="2200" dirty="0"/>
                        <a:t>WSL</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200" dirty="0">
                          <a:hlinkClick r:id="rId5"/>
                        </a:rPr>
                        <a:t>https://docs.microsoft.com/en-us/windows/wsl/about</a:t>
                      </a:r>
                      <a:endParaRPr lang="en-US" sz="2200" dirty="0"/>
                    </a:p>
                  </a:txBody>
                  <a:tcPr/>
                </a:tc>
                <a:extLst>
                  <a:ext uri="{0D108BD9-81ED-4DB2-BD59-A6C34878D82A}">
                    <a16:rowId xmlns:a16="http://schemas.microsoft.com/office/drawing/2014/main" val="2869748532"/>
                  </a:ext>
                </a:extLst>
              </a:tr>
              <a:tr h="0">
                <a:tc>
                  <a:txBody>
                    <a:bodyPr/>
                    <a:lstStyle/>
                    <a:p>
                      <a:r>
                        <a:rPr lang="en-US" sz="2200" dirty="0"/>
                        <a:t>Insiders</a:t>
                      </a:r>
                    </a:p>
                  </a:txBody>
                  <a:tcPr/>
                </a:tc>
                <a:tc>
                  <a:txBody>
                    <a:bodyPr/>
                    <a:lstStyle/>
                    <a:p>
                      <a:r>
                        <a:rPr lang="en-US" sz="2200" dirty="0">
                          <a:hlinkClick r:id="rId6"/>
                        </a:rPr>
                        <a:t>https://code.visualstudio.com/insiders/</a:t>
                      </a:r>
                      <a:endParaRPr lang="en-US" sz="2200" dirty="0"/>
                    </a:p>
                  </a:txBody>
                  <a:tcPr/>
                </a:tc>
                <a:extLst>
                  <a:ext uri="{0D108BD9-81ED-4DB2-BD59-A6C34878D82A}">
                    <a16:rowId xmlns:a16="http://schemas.microsoft.com/office/drawing/2014/main" val="645139040"/>
                  </a:ext>
                </a:extLst>
              </a:tr>
              <a:tr h="188828">
                <a:tc>
                  <a:txBody>
                    <a:bodyPr/>
                    <a:lstStyle/>
                    <a:p>
                      <a:r>
                        <a:rPr lang="en-US" sz="2200" dirty="0"/>
                        <a:t>Marketplace</a:t>
                      </a:r>
                    </a:p>
                  </a:txBody>
                  <a:tcPr/>
                </a:tc>
                <a:tc>
                  <a:txBody>
                    <a:bodyPr/>
                    <a:lstStyle/>
                    <a:p>
                      <a:r>
                        <a:rPr lang="en-US" sz="2200" dirty="0">
                          <a:hlinkClick r:id="rId7"/>
                        </a:rPr>
                        <a:t>https://marketplace.visualstudio.com/vscode</a:t>
                      </a:r>
                      <a:endParaRPr lang="en-US" sz="2200" dirty="0"/>
                    </a:p>
                  </a:txBody>
                  <a:tcPr/>
                </a:tc>
                <a:extLst>
                  <a:ext uri="{0D108BD9-81ED-4DB2-BD59-A6C34878D82A}">
                    <a16:rowId xmlns:a16="http://schemas.microsoft.com/office/drawing/2014/main" val="4028693896"/>
                  </a:ext>
                </a:extLst>
              </a:tr>
              <a:tr h="549152">
                <a:tc>
                  <a:txBody>
                    <a:bodyPr/>
                    <a:lstStyle/>
                    <a:p>
                      <a:r>
                        <a:rPr lang="en-US" sz="2200" dirty="0" err="1"/>
                        <a:t>KeyBindings</a:t>
                      </a:r>
                      <a:endParaRPr lang="en-US" sz="2200" dirty="0"/>
                    </a:p>
                  </a:txBody>
                  <a:tcPr/>
                </a:tc>
                <a:tc>
                  <a:txBody>
                    <a:bodyPr/>
                    <a:lstStyle/>
                    <a:p>
                      <a:r>
                        <a:rPr lang="en-US" sz="2200" dirty="0">
                          <a:hlinkClick r:id="rId8"/>
                        </a:rPr>
                        <a:t>https://code.visualstudio.com/shortcuts/keyboard-shortcuts-macos.pdf</a:t>
                      </a:r>
                      <a:endParaRPr lang="en-US" sz="2200" dirty="0"/>
                    </a:p>
                    <a:p>
                      <a:r>
                        <a:rPr lang="en-US" sz="2200" dirty="0">
                          <a:hlinkClick r:id="rId9"/>
                        </a:rPr>
                        <a:t>https://code.visualstudio.com/shortcuts/keyboard-shortcuts-windows.pdf</a:t>
                      </a:r>
                      <a:endParaRPr lang="en-US" sz="2200" dirty="0"/>
                    </a:p>
                    <a:p>
                      <a:r>
                        <a:rPr lang="en-US" sz="2200" dirty="0">
                          <a:hlinkClick r:id="rId10"/>
                        </a:rPr>
                        <a:t>https://code.visualstudio.com/shortcuts/keyboard-shortcuts-linux.pdf</a:t>
                      </a:r>
                      <a:endParaRPr lang="en-US" sz="2200" dirty="0"/>
                    </a:p>
                  </a:txBody>
                  <a:tcPr/>
                </a:tc>
                <a:extLst>
                  <a:ext uri="{0D108BD9-81ED-4DB2-BD59-A6C34878D82A}">
                    <a16:rowId xmlns:a16="http://schemas.microsoft.com/office/drawing/2014/main" val="3240338490"/>
                  </a:ext>
                </a:extLst>
              </a:tr>
              <a:tr h="549152">
                <a:tc>
                  <a:txBody>
                    <a:bodyPr/>
                    <a:lstStyle/>
                    <a:p>
                      <a:r>
                        <a:rPr lang="en-US" sz="2200" dirty="0"/>
                        <a:t>My settings</a:t>
                      </a:r>
                    </a:p>
                  </a:txBody>
                  <a:tcPr/>
                </a:tc>
                <a:tc>
                  <a:txBody>
                    <a:bodyPr/>
                    <a:lstStyle/>
                    <a:p>
                      <a:r>
                        <a:rPr lang="en-US" sz="2200" dirty="0">
                          <a:hlinkClick r:id="rId11"/>
                        </a:rPr>
                        <a:t>https://gist.github.com/chrisdias/4fbc535ce1ab5387f6623e25df62de19</a:t>
                      </a:r>
                      <a:r>
                        <a:rPr lang="en-US" sz="2200" dirty="0"/>
                        <a:t> </a:t>
                      </a:r>
                    </a:p>
                  </a:txBody>
                  <a:tcPr/>
                </a:tc>
                <a:extLst>
                  <a:ext uri="{0D108BD9-81ED-4DB2-BD59-A6C34878D82A}">
                    <a16:rowId xmlns:a16="http://schemas.microsoft.com/office/drawing/2014/main" val="149276136"/>
                  </a:ext>
                </a:extLst>
              </a:tr>
              <a:tr h="549152">
                <a:tc>
                  <a:txBody>
                    <a:bodyPr/>
                    <a:lstStyle/>
                    <a:p>
                      <a:r>
                        <a:rPr lang="en-US" sz="2200" dirty="0"/>
                        <a:t>Repo</a:t>
                      </a:r>
                    </a:p>
                  </a:txBody>
                  <a:tcPr/>
                </a:tc>
                <a:tc>
                  <a:txBody>
                    <a:bodyPr/>
                    <a:lstStyle/>
                    <a:p>
                      <a:r>
                        <a:rPr lang="en-US" sz="2200" dirty="0">
                          <a:hlinkClick r:id="rId12"/>
                        </a:rPr>
                        <a:t>https://github.com/chrisdias/vscode-tips</a:t>
                      </a:r>
                      <a:r>
                        <a:rPr lang="en-US" sz="2200" dirty="0"/>
                        <a:t> </a:t>
                      </a:r>
                    </a:p>
                  </a:txBody>
                  <a:tcPr/>
                </a:tc>
                <a:extLst>
                  <a:ext uri="{0D108BD9-81ED-4DB2-BD59-A6C34878D82A}">
                    <a16:rowId xmlns:a16="http://schemas.microsoft.com/office/drawing/2014/main" val="1901191528"/>
                  </a:ext>
                </a:extLst>
              </a:tr>
            </a:tbl>
          </a:graphicData>
        </a:graphic>
      </p:graphicFrame>
    </p:spTree>
    <p:extLst>
      <p:ext uri="{BB962C8B-B14F-4D97-AF65-F5344CB8AC3E}">
        <p14:creationId xmlns:p14="http://schemas.microsoft.com/office/powerpoint/2010/main" val="2816968504"/>
      </p:ext>
    </p:extLst>
  </p:cSld>
  <p:clrMapOvr>
    <a:masterClrMapping/>
  </p:clrMapOvr>
  <p:transition>
    <p:fade/>
  </p:transition>
</p:sld>
</file>

<file path=ppt/slides/slide2.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Visual Studio Code tips and tricks</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9144000" cy="1908215"/>
          </a:xfrm>
        </p:spPr>
        <p:txBody>
          <a:bodyPr/>
          <a:lstStyle/>
          <a:p>
            <a:r>
              <a:rPr lang="en-US" dirty="0"/>
              <a:t>Chris Dias</a:t>
            </a:r>
          </a:p>
          <a:p>
            <a:r>
              <a:rPr lang="en-US" dirty="0"/>
              <a:t>Principal Program Manager</a:t>
            </a:r>
          </a:p>
          <a:p>
            <a:r>
              <a:rPr lang="en-US" dirty="0"/>
              <a:t>VS Code</a:t>
            </a:r>
          </a:p>
          <a:p>
            <a:endParaRPr lang="en-US" sz="1400" dirty="0"/>
          </a:p>
          <a:p>
            <a:r>
              <a:rPr lang="en-US" dirty="0"/>
              <a:t>@</a:t>
            </a:r>
            <a:r>
              <a:rPr lang="en-US" dirty="0" err="1"/>
              <a:t>chrisdias</a:t>
            </a:r>
            <a:endParaRPr lang="en-US" dirty="0"/>
          </a:p>
          <a:p>
            <a:r>
              <a:rPr lang="en-US" dirty="0"/>
              <a:t>74441,137​</a:t>
            </a:r>
          </a:p>
        </p:txBody>
      </p:sp>
      <p:sp>
        <p:nvSpPr>
          <p:cNvPr id="8" name="Text Placeholder 7">
            <a:extLst>
              <a:ext uri="{FF2B5EF4-FFF2-40B4-BE49-F238E27FC236}">
                <a16:creationId xmlns:a16="http://schemas.microsoft.com/office/drawing/2014/main" id="{6D80CB5C-4408-4295-872D-DA00C2D3BB9D}"/>
              </a:ext>
            </a:extLst>
          </p:cNvPr>
          <p:cNvSpPr>
            <a:spLocks noGrp="1"/>
          </p:cNvSpPr>
          <p:nvPr>
            <p:ph type="body" sz="quarter" idx="14"/>
          </p:nvPr>
        </p:nvSpPr>
        <p:spPr/>
        <p:txBody>
          <a:bodyPr/>
          <a:lstStyle/>
          <a:p>
            <a:r>
              <a:rPr lang="en-US" dirty="0"/>
              <a:t>BRK3066</a:t>
            </a:r>
          </a:p>
        </p:txBody>
      </p:sp>
      <p:pic>
        <p:nvPicPr>
          <p:cNvPr id="6" name="Picture 5" descr="A picture containing drawing&#10;&#10;Description automatically generated">
            <a:extLst>
              <a:ext uri="{FF2B5EF4-FFF2-40B4-BE49-F238E27FC236}">
                <a16:creationId xmlns:a16="http://schemas.microsoft.com/office/drawing/2014/main" id="{F9510BA8-529A-2941-9286-6ADB40002D91}"/>
              </a:ext>
            </a:extLst>
          </p:cNvPr>
          <p:cNvPicPr>
            <a:picLocks noChangeAspect="1"/>
          </p:cNvPicPr>
          <p:nvPr/>
        </p:nvPicPr>
        <p:blipFill>
          <a:blip r:embed="rId2"/>
          <a:stretch>
            <a:fillRect/>
          </a:stretch>
        </p:blipFill>
        <p:spPr>
          <a:xfrm>
            <a:off x="8213725" y="1616751"/>
            <a:ext cx="3280052" cy="3280052"/>
          </a:xfrm>
          <a:prstGeom prst="rect">
            <a:avLst/>
          </a:prstGeom>
        </p:spPr>
      </p:pic>
    </p:spTree>
    <p:extLst>
      <p:ext uri="{BB962C8B-B14F-4D97-AF65-F5344CB8AC3E}">
        <p14:creationId xmlns:p14="http://schemas.microsoft.com/office/powerpoint/2010/main" val="311701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20.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9107B-5074-C943-AEF7-7C8A72E02E1B}"/>
              </a:ext>
            </a:extLst>
          </p:cNvPr>
          <p:cNvSpPr>
            <a:spLocks noGrp="1"/>
          </p:cNvSpPr>
          <p:nvPr>
            <p:ph type="title"/>
          </p:nvPr>
        </p:nvSpPr>
        <p:spPr/>
        <p:txBody>
          <a:bodyPr/>
          <a:lstStyle/>
          <a:p>
            <a:r>
              <a:rPr lang="en-US" dirty="0"/>
              <a:t>More tips and tricks!</a:t>
            </a:r>
          </a:p>
        </p:txBody>
      </p:sp>
    </p:spTree>
    <p:extLst>
      <p:ext uri="{BB962C8B-B14F-4D97-AF65-F5344CB8AC3E}">
        <p14:creationId xmlns:p14="http://schemas.microsoft.com/office/powerpoint/2010/main" val="22956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2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6937A-91D2-CB4C-9DA2-CC2C0F967BA9}"/>
              </a:ext>
            </a:extLst>
          </p:cNvPr>
          <p:cNvSpPr>
            <a:spLocks noGrp="1"/>
          </p:cNvSpPr>
          <p:nvPr>
            <p:ph type="title"/>
          </p:nvPr>
        </p:nvSpPr>
        <p:spPr/>
        <p:txBody>
          <a:bodyPr/>
          <a:lstStyle/>
          <a:p>
            <a:r>
              <a:rPr lang="en-US" dirty="0"/>
              <a:t>Automating jobs with tasks</a:t>
            </a:r>
          </a:p>
        </p:txBody>
      </p:sp>
      <p:sp>
        <p:nvSpPr>
          <p:cNvPr id="3" name="Content Placeholder 2">
            <a:extLst>
              <a:ext uri="{FF2B5EF4-FFF2-40B4-BE49-F238E27FC236}">
                <a16:creationId xmlns:a16="http://schemas.microsoft.com/office/drawing/2014/main" id="{7419CEE5-0FA6-BF4F-8A4D-18A7ED7E8564}"/>
              </a:ext>
            </a:extLst>
          </p:cNvPr>
          <p:cNvSpPr>
            <a:spLocks noGrp="1"/>
          </p:cNvSpPr>
          <p:nvPr>
            <p:ph sz="quarter" idx="10"/>
          </p:nvPr>
        </p:nvSpPr>
        <p:spPr/>
        <p:txBody>
          <a:bodyPr/>
          <a:lstStyle/>
          <a:p>
            <a:pPr marL="0" indent="0">
              <a:buNone/>
            </a:pPr>
            <a:r>
              <a:rPr lang="en-US" dirty="0"/>
              <a:t>Connect VS Code with your external tools</a:t>
            </a:r>
          </a:p>
          <a:p>
            <a:pPr lvl="1"/>
            <a:endParaRPr lang="en-US" dirty="0"/>
          </a:p>
          <a:p>
            <a:pPr marL="0" indent="0">
              <a:buNone/>
            </a:pPr>
            <a:r>
              <a:rPr lang="en-US" dirty="0"/>
              <a:t>Automatically detects </a:t>
            </a:r>
            <a:r>
              <a:rPr lang="en-US" dirty="0" err="1"/>
              <a:t>package.json</a:t>
            </a:r>
            <a:endParaRPr lang="en-US" dirty="0"/>
          </a:p>
          <a:p>
            <a:pPr marL="228600" lvl="1" indent="0">
              <a:buNone/>
            </a:pPr>
            <a:r>
              <a:rPr lang="en-US" dirty="0"/>
              <a:t>NPM SCRIPTS Explorer</a:t>
            </a:r>
          </a:p>
          <a:p>
            <a:pPr marL="228600" lvl="1" indent="0">
              <a:buNone/>
            </a:pPr>
            <a:r>
              <a:rPr lang="en-US" dirty="0"/>
              <a:t>Debugging</a:t>
            </a:r>
          </a:p>
          <a:p>
            <a:endParaRPr lang="en-US" dirty="0"/>
          </a:p>
          <a:p>
            <a:pPr marL="0" indent="0">
              <a:buNone/>
            </a:pPr>
            <a:r>
              <a:rPr lang="en-US" dirty="0"/>
              <a:t>Add, override with .</a:t>
            </a:r>
            <a:r>
              <a:rPr lang="en-US" dirty="0" err="1"/>
              <a:t>vscode</a:t>
            </a:r>
            <a:r>
              <a:rPr lang="en-US" dirty="0"/>
              <a:t>/</a:t>
            </a:r>
            <a:r>
              <a:rPr lang="en-US" dirty="0" err="1"/>
              <a:t>tasks.json</a:t>
            </a:r>
            <a:endParaRPr lang="en-US" dirty="0"/>
          </a:p>
          <a:p>
            <a:pPr lvl="1"/>
            <a:endParaRPr lang="en-US" dirty="0"/>
          </a:p>
          <a:p>
            <a:pPr marL="0" indent="0">
              <a:buNone/>
            </a:pPr>
            <a:r>
              <a:rPr lang="en-US" dirty="0"/>
              <a:t>Automate with key bindings</a:t>
            </a:r>
          </a:p>
          <a:p>
            <a:pPr marL="228600" lvl="1" indent="0">
              <a:buNone/>
            </a:pPr>
            <a:r>
              <a:rPr lang="en-US" dirty="0"/>
              <a:t>"command": "</a:t>
            </a:r>
            <a:r>
              <a:rPr lang="en-US" dirty="0" err="1"/>
              <a:t>workbench.action.tasks.runTask</a:t>
            </a:r>
            <a:r>
              <a:rPr lang="en-US" dirty="0"/>
              <a:t>”</a:t>
            </a:r>
          </a:p>
          <a:p>
            <a:pPr lvl="1"/>
            <a:endParaRPr lang="en-US" dirty="0"/>
          </a:p>
        </p:txBody>
      </p:sp>
      <p:pic>
        <p:nvPicPr>
          <p:cNvPr id="4" name="Picture 3">
            <a:extLst>
              <a:ext uri="{FF2B5EF4-FFF2-40B4-BE49-F238E27FC236}">
                <a16:creationId xmlns:a16="http://schemas.microsoft.com/office/drawing/2014/main" id="{73C07333-053E-214E-8C5E-2290AFB921BF}"/>
              </a:ext>
            </a:extLst>
          </p:cNvPr>
          <p:cNvPicPr>
            <a:picLocks noChangeAspect="1"/>
          </p:cNvPicPr>
          <p:nvPr/>
        </p:nvPicPr>
        <p:blipFill rotWithShape="1">
          <a:blip r:embed="rId3"/>
          <a:srcRect b="50434"/>
          <a:stretch/>
        </p:blipFill>
        <p:spPr>
          <a:xfrm>
            <a:off x="8909304" y="176120"/>
            <a:ext cx="2654300" cy="251795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6FAFB9D-041A-1540-A16C-016EE7BB109A}"/>
              </a:ext>
            </a:extLst>
          </p:cNvPr>
          <p:cNvPicPr>
            <a:picLocks noChangeAspect="1"/>
          </p:cNvPicPr>
          <p:nvPr/>
        </p:nvPicPr>
        <p:blipFill>
          <a:blip r:embed="rId4"/>
          <a:stretch>
            <a:fillRect/>
          </a:stretch>
        </p:blipFill>
        <p:spPr>
          <a:xfrm>
            <a:off x="8157168" y="2813172"/>
            <a:ext cx="3892887" cy="38687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7478817"/>
      </p:ext>
    </p:extLst>
  </p:cSld>
  <p:clrMapOvr>
    <a:masterClrMapping/>
  </p:clrMapOvr>
  <p:transition>
    <p:fade/>
  </p:transition>
</p:sld>
</file>

<file path=ppt/slides/slide2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5619D-FD7F-054A-AD18-B31035AB98A4}"/>
              </a:ext>
            </a:extLst>
          </p:cNvPr>
          <p:cNvSpPr>
            <a:spLocks noGrp="1"/>
          </p:cNvSpPr>
          <p:nvPr>
            <p:ph type="title"/>
          </p:nvPr>
        </p:nvSpPr>
        <p:spPr/>
        <p:txBody>
          <a:bodyPr/>
          <a:lstStyle/>
          <a:p>
            <a:r>
              <a:rPr lang="en-US" dirty="0"/>
              <a:t>Developer tools</a:t>
            </a:r>
          </a:p>
        </p:txBody>
      </p:sp>
      <p:sp>
        <p:nvSpPr>
          <p:cNvPr id="3" name="Content Placeholder 2">
            <a:extLst>
              <a:ext uri="{FF2B5EF4-FFF2-40B4-BE49-F238E27FC236}">
                <a16:creationId xmlns:a16="http://schemas.microsoft.com/office/drawing/2014/main" id="{05B3A13D-D371-BD46-89D0-4DB4736A44BE}"/>
              </a:ext>
            </a:extLst>
          </p:cNvPr>
          <p:cNvSpPr>
            <a:spLocks noGrp="1"/>
          </p:cNvSpPr>
          <p:nvPr>
            <p:ph sz="quarter" idx="10"/>
          </p:nvPr>
        </p:nvSpPr>
        <p:spPr>
          <a:xfrm>
            <a:off x="584200" y="1435100"/>
            <a:ext cx="11018838" cy="3016210"/>
          </a:xfrm>
        </p:spPr>
        <p:txBody>
          <a:bodyPr/>
          <a:lstStyle/>
          <a:p>
            <a:r>
              <a:rPr lang="en-US" dirty="0"/>
              <a:t>Reload Window</a:t>
            </a:r>
          </a:p>
          <a:p>
            <a:r>
              <a:rPr lang="en-US" dirty="0"/>
              <a:t>Toggle Dev Tools</a:t>
            </a:r>
          </a:p>
          <a:p>
            <a:r>
              <a:rPr lang="en-US" dirty="0"/>
              <a:t>Disable Extensions</a:t>
            </a:r>
          </a:p>
          <a:p>
            <a:r>
              <a:rPr lang="en-US" dirty="0" err="1"/>
              <a:t>KeyMapping</a:t>
            </a:r>
            <a:endParaRPr lang="en-US" dirty="0"/>
          </a:p>
          <a:p>
            <a:r>
              <a:rPr lang="en-US" dirty="0"/>
              <a:t>Performance Analysis</a:t>
            </a:r>
          </a:p>
          <a:p>
            <a:r>
              <a:rPr lang="en-US" dirty="0"/>
              <a:t>Logging</a:t>
            </a:r>
          </a:p>
        </p:txBody>
      </p:sp>
      <p:pic>
        <p:nvPicPr>
          <p:cNvPr id="4" name="Picture 3">
            <a:extLst>
              <a:ext uri="{FF2B5EF4-FFF2-40B4-BE49-F238E27FC236}">
                <a16:creationId xmlns:a16="http://schemas.microsoft.com/office/drawing/2014/main" id="{1F8C18DD-90BC-644D-87EA-4FB2B24F5AE1}"/>
              </a:ext>
            </a:extLst>
          </p:cNvPr>
          <p:cNvPicPr>
            <a:picLocks noChangeAspect="1"/>
          </p:cNvPicPr>
          <p:nvPr/>
        </p:nvPicPr>
        <p:blipFill rotWithShape="1">
          <a:blip r:embed="rId2"/>
          <a:srcRect l="851"/>
          <a:stretch/>
        </p:blipFill>
        <p:spPr>
          <a:xfrm>
            <a:off x="5237162" y="585788"/>
            <a:ext cx="6661151" cy="391714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2A5FF5D-D68B-5F44-B769-CD64E7DEDADC}"/>
              </a:ext>
            </a:extLst>
          </p:cNvPr>
          <p:cNvPicPr>
            <a:picLocks noChangeAspect="1"/>
          </p:cNvPicPr>
          <p:nvPr/>
        </p:nvPicPr>
        <p:blipFill>
          <a:blip r:embed="rId3"/>
          <a:stretch>
            <a:fillRect/>
          </a:stretch>
        </p:blipFill>
        <p:spPr>
          <a:xfrm>
            <a:off x="1039019" y="4913313"/>
            <a:ext cx="10109200" cy="1651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48235219"/>
      </p:ext>
    </p:extLst>
  </p:cSld>
  <p:clrMapOvr>
    <a:masterClrMapping/>
  </p:clrMapOvr>
  <p:transition>
    <p:fade/>
  </p:transition>
</p:sld>
</file>

<file path=ppt/slides/slide2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DA147-16CC-485F-8A33-4B15E29E0457}"/>
              </a:ext>
            </a:extLst>
          </p:cNvPr>
          <p:cNvSpPr>
            <a:spLocks noGrp="1"/>
          </p:cNvSpPr>
          <p:nvPr>
            <p:ph type="title"/>
          </p:nvPr>
        </p:nvSpPr>
        <p:spPr>
          <a:xfrm>
            <a:off x="5915433" y="457200"/>
            <a:ext cx="5691349" cy="861774"/>
          </a:xfrm>
        </p:spPr>
        <p:txBody>
          <a:bodyPr/>
          <a:lstStyle/>
          <a:p>
            <a:r>
              <a:rPr lang="en-US" dirty="0"/>
              <a:t>Please evaluate this session</a:t>
            </a:r>
            <a:br>
              <a:rPr lang="en-US" dirty="0"/>
            </a:br>
            <a:r>
              <a:rPr lang="en-US" sz="2000" spc="0" dirty="0"/>
              <a:t>Your feedback is important to us!</a:t>
            </a:r>
          </a:p>
        </p:txBody>
      </p:sp>
      <p:sp>
        <p:nvSpPr>
          <p:cNvPr id="6" name="TextBox 5">
            <a:extLst>
              <a:ext uri="{FF2B5EF4-FFF2-40B4-BE49-F238E27FC236}">
                <a16:creationId xmlns:a16="http://schemas.microsoft.com/office/drawing/2014/main" id="{46D58CA2-6422-4E7A-BB92-6A3B521D92EA}"/>
              </a:ext>
            </a:extLst>
          </p:cNvPr>
          <p:cNvSpPr txBox="1"/>
          <p:nvPr/>
        </p:nvSpPr>
        <p:spPr>
          <a:xfrm>
            <a:off x="5915433" y="2017713"/>
            <a:ext cx="5843580" cy="3005951"/>
          </a:xfrm>
          <a:prstGeom prst="rect">
            <a:avLst/>
          </a:prstGeom>
          <a:noFill/>
        </p:spPr>
        <p:txBody>
          <a:bodyPr wrap="square" lIns="0" tIns="0" rIns="0" bIns="0" rtlCol="0">
            <a:spAutoFit/>
          </a:bodyPr>
          <a:lstStyle/>
          <a:p>
            <a:pPr marL="0" marR="0" lvl="0" indent="0" algn="l" defTabSz="932742" rtl="0" eaLnBrk="1" fontAlgn="auto" latinLnBrk="0" hangingPunct="1">
              <a:lnSpc>
                <a:spcPct val="95000"/>
              </a:lnSpc>
              <a:spcBef>
                <a:spcPct val="20000"/>
              </a:spcBef>
              <a:spcAft>
                <a:spcPts val="0"/>
              </a:spcAft>
              <a:buClrTx/>
              <a:buSzPct val="90000"/>
              <a:buFontTx/>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Please evaluate this session through </a:t>
            </a:r>
            <a:r>
              <a:rPr kumimoji="0" lang="en-US" sz="2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MyEvaluations</a:t>
            </a: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on the mobile app or website.</a:t>
            </a:r>
          </a:p>
          <a:p>
            <a:pPr marL="0" marR="0" lvl="0" indent="0" algn="l" defTabSz="932742" rtl="0" eaLnBrk="1" fontAlgn="auto" latinLnBrk="0" hangingPunct="1">
              <a:lnSpc>
                <a:spcPct val="95000"/>
              </a:lnSpc>
              <a:spcBef>
                <a:spcPts val="960"/>
              </a:spcBef>
              <a:spcAft>
                <a:spcPts val="0"/>
              </a:spcAft>
              <a:buClrTx/>
              <a:buSzPct val="90000"/>
              <a:buFontTx/>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Download the app:</a:t>
            </a:r>
            <a:b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br>
            <a:r>
              <a:rPr kumimoji="0" lang="en-US" sz="1765" b="0" i="0" u="sng" strike="noStrike" kern="1200" cap="none" spc="0" normalizeH="0" baseline="0" noProof="0" dirty="0">
                <a:ln>
                  <a:noFill/>
                </a:ln>
                <a:solidFill>
                  <a:srgbClr val="000000"/>
                </a:solidFill>
                <a:effectLst/>
                <a:uLnTx/>
                <a:uFillTx/>
                <a:latin typeface="Segoe UI"/>
                <a:ea typeface="+mn-ea"/>
                <a:cs typeface="+mn-cs"/>
                <a:hlinkClick r:id="rId2"/>
              </a:rPr>
              <a:t>https://aka.ms/ignite.mobileapp</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742" rtl="0" eaLnBrk="1" fontAlgn="auto" latinLnBrk="0" hangingPunct="1">
              <a:lnSpc>
                <a:spcPct val="95000"/>
              </a:lnSpc>
              <a:spcBef>
                <a:spcPts val="960"/>
              </a:spcBef>
              <a:spcAft>
                <a:spcPts val="0"/>
              </a:spcAft>
              <a:buClrTx/>
              <a:buSzPct val="90000"/>
              <a:buFontTx/>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Go to the website:</a:t>
            </a:r>
            <a:b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br>
            <a:r>
              <a:rPr kumimoji="0" lang="en-US" sz="1765" b="0" i="0" u="sng" strike="noStrike" kern="1200" cap="none" spc="0" normalizeH="0" baseline="0" noProof="0" dirty="0">
                <a:ln>
                  <a:noFill/>
                </a:ln>
                <a:solidFill>
                  <a:srgbClr val="000000"/>
                </a:solidFill>
                <a:effectLst/>
                <a:uLnTx/>
                <a:uFillTx/>
                <a:latin typeface="Segoe UI"/>
                <a:ea typeface="+mn-ea"/>
                <a:cs typeface="+mn-cs"/>
                <a:hlinkClick r:id="rId3"/>
              </a:rPr>
              <a:t>https://myignite.techcommunity.microsoft.com/evaluations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742" rtl="0" eaLnBrk="1" fontAlgn="auto" latinLnBrk="0" hangingPunct="1">
              <a:lnSpc>
                <a:spcPct val="95000"/>
              </a:lnSpc>
              <a:spcBef>
                <a:spcPts val="960"/>
              </a:spcBef>
              <a:spcAft>
                <a:spcPts val="0"/>
              </a:spcAft>
              <a:buClrTx/>
              <a:buSzPct val="90000"/>
              <a:buFontTx/>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pic>
        <p:nvPicPr>
          <p:cNvPr id="11" name="Picture 10" descr="Woman holds a phone with an open Microsoft Ignite App">
            <a:extLst>
              <a:ext uri="{FF2B5EF4-FFF2-40B4-BE49-F238E27FC236}">
                <a16:creationId xmlns:a16="http://schemas.microsoft.com/office/drawing/2014/main" id="{D3D6A862-1C02-4CC0-8137-28AF45758EB5}"/>
              </a:ext>
            </a:extLst>
          </p:cNvPr>
          <p:cNvPicPr>
            <a:picLocks noChangeAspect="1"/>
          </p:cNvPicPr>
          <p:nvPr/>
        </p:nvPicPr>
        <p:blipFill rotWithShape="1">
          <a:blip r:embed="rId4"/>
          <a:srcRect l="10614" r="4207"/>
          <a:stretch/>
        </p:blipFill>
        <p:spPr>
          <a:xfrm>
            <a:off x="0" y="0"/>
            <a:ext cx="5342119" cy="6858000"/>
          </a:xfrm>
          <a:prstGeom prst="rect">
            <a:avLst/>
          </a:prstGeom>
        </p:spPr>
      </p:pic>
    </p:spTree>
    <p:extLst>
      <p:ext uri="{BB962C8B-B14F-4D97-AF65-F5344CB8AC3E}">
        <p14:creationId xmlns:p14="http://schemas.microsoft.com/office/powerpoint/2010/main" val="737796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200"/>
                                  </p:stCondLst>
                                  <p:childTnLst>
                                    <p:animMotion origin="layout" path="M 1.38778E-17 -3.7037E-6 L 1.38778E-17 0.01505 " pathEditMode="relative" rAng="0" ptsTypes="AA">
                                      <p:cBhvr>
                                        <p:cTn id="9" dur="500" spd="-100000" fill="hold"/>
                                        <p:tgtEl>
                                          <p:spTgt spid="2"/>
                                        </p:tgtEl>
                                        <p:attrNameLst>
                                          <p:attrName>ppt_x</p:attrName>
                                          <p:attrName>ppt_y</p:attrName>
                                        </p:attrNameLst>
                                      </p:cBhvr>
                                      <p:rCtr x="0" y="741"/>
                                    </p:animMotion>
                                  </p:childTnLst>
                                </p:cTn>
                              </p:par>
                              <p:par>
                                <p:cTn id="10" presetID="10" presetClass="entr" presetSubtype="0" fill="hold" grpId="0" nodeType="withEffect">
                                  <p:stCondLst>
                                    <p:cond delay="2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35" presetClass="path" presetSubtype="0" decel="100000" fill="hold" grpId="1" nodeType="withEffect">
                                  <p:stCondLst>
                                    <p:cond delay="200"/>
                                  </p:stCondLst>
                                  <p:childTnLst>
                                    <p:animMotion origin="layout" path="M 2.77556E-17 -1.48148E-6 L 0.00768 -1.48148E-6 " pathEditMode="relative" rAng="0" ptsTypes="AA">
                                      <p:cBhvr>
                                        <p:cTn id="14" dur="500" spd="-100000" fill="hold"/>
                                        <p:tgtEl>
                                          <p:spTgt spid="6"/>
                                        </p:tgtEl>
                                        <p:attrNameLst>
                                          <p:attrName>ppt_x</p:attrName>
                                          <p:attrName>ppt_y</p:attrName>
                                        </p:attrNameLst>
                                      </p:cBhvr>
                                      <p:rCtr x="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Lst>
  </p:timing>
</p:sld>
</file>

<file path=ppt/slides/slide2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43998A-6C7B-4ED8-99B4-51752034658F}"/>
              </a:ext>
            </a:extLst>
          </p:cNvPr>
          <p:cNvSpPr/>
          <p:nvPr/>
        </p:nvSpPr>
        <p:spPr>
          <a:xfrm>
            <a:off x="293687" y="292099"/>
            <a:ext cx="11604625" cy="62722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Content Placeholder 4">
            <a:extLst>
              <a:ext uri="{FF2B5EF4-FFF2-40B4-BE49-F238E27FC236}">
                <a16:creationId xmlns:a16="http://schemas.microsoft.com/office/drawing/2014/main" id="{6408F6BF-BE4D-4416-9E51-58B172486521}"/>
              </a:ext>
            </a:extLst>
          </p:cNvPr>
          <p:cNvSpPr>
            <a:spLocks noGrp="1"/>
          </p:cNvSpPr>
          <p:nvPr>
            <p:ph idx="4294967295"/>
          </p:nvPr>
        </p:nvSpPr>
        <p:spPr>
          <a:xfrm>
            <a:off x="5813425" y="963613"/>
            <a:ext cx="6378575" cy="4930775"/>
          </a:xfrm>
        </p:spPr>
        <p:txBody>
          <a:bodyPr anchor="ctr">
            <a:normAutofit/>
          </a:bodyPr>
          <a:lstStyle/>
          <a:p>
            <a:pPr marL="0" indent="0">
              <a:buNone/>
            </a:pPr>
            <a:r>
              <a:rPr lang="en-US" sz="2400" dirty="0">
                <a:latin typeface="Segoe UI Semibold" panose="020B0702040204020203" pitchFamily="34" charset="0"/>
                <a:cs typeface="Segoe UI Semibold" panose="020B0702040204020203" pitchFamily="34" charset="0"/>
              </a:rPr>
              <a:t>Visit</a:t>
            </a:r>
            <a:r>
              <a:rPr lang="en-US" sz="2000" dirty="0">
                <a:latin typeface="Segoe UI Semibold" panose="020B0702040204020203" pitchFamily="34" charset="0"/>
                <a:cs typeface="Segoe UI Semibold" panose="020B0702040204020203" pitchFamily="34" charset="0"/>
              </a:rPr>
              <a:t> </a:t>
            </a:r>
            <a:r>
              <a:rPr lang="en-US" sz="2400" u="sng" dirty="0">
                <a:latin typeface="Segoe UI Semibold" panose="020B0702040204020203" pitchFamily="34" charset="0"/>
                <a:cs typeface="Segoe UI Semibold" panose="020B0702040204020203" pitchFamily="34" charset="0"/>
              </a:rPr>
              <a:t>aka.ms/MicrosoftIgnite2019/BRK3066</a:t>
            </a:r>
          </a:p>
          <a:p>
            <a:pPr marL="0" indent="0">
              <a:buNone/>
            </a:pPr>
            <a:endParaRPr lang="en-US" sz="2400" u="sng" dirty="0">
              <a:latin typeface="Segoe UI Semibold" panose="020B0702040204020203" pitchFamily="34" charset="0"/>
              <a:cs typeface="Segoe UI Semibold" panose="020B0702040204020203" pitchFamily="34" charset="0"/>
            </a:endParaRPr>
          </a:p>
          <a:p>
            <a:pPr>
              <a:buFont typeface="Wingdings" panose="05000000000000000000" pitchFamily="2" charset="2"/>
              <a:buChar char="ü"/>
            </a:pPr>
            <a:r>
              <a:rPr lang="en-US" sz="2000" dirty="0"/>
              <a:t>Download slides and resources</a:t>
            </a:r>
          </a:p>
          <a:p>
            <a:pPr>
              <a:buFont typeface="Wingdings" panose="05000000000000000000" pitchFamily="2" charset="2"/>
              <a:buChar char="ü"/>
            </a:pPr>
            <a:r>
              <a:rPr lang="en-US" sz="2000" dirty="0"/>
              <a:t>Access session recordings in 48 hours</a:t>
            </a:r>
          </a:p>
          <a:p>
            <a:pPr lvl="0">
              <a:buFont typeface="Wingdings" panose="05000000000000000000" pitchFamily="2" charset="2"/>
              <a:buChar char="ü"/>
            </a:pPr>
            <a:r>
              <a:rPr lang="en-US" sz="2000" dirty="0"/>
              <a:t>Ask questions &amp; continue the conversation</a:t>
            </a:r>
          </a:p>
          <a:p>
            <a:endParaRPr lang="en-US" sz="2000" dirty="0"/>
          </a:p>
        </p:txBody>
      </p:sp>
      <p:sp>
        <p:nvSpPr>
          <p:cNvPr id="7" name="Title 3">
            <a:extLst>
              <a:ext uri="{FF2B5EF4-FFF2-40B4-BE49-F238E27FC236}">
                <a16:creationId xmlns:a16="http://schemas.microsoft.com/office/drawing/2014/main" id="{98FD4BE6-D695-4D2D-B1DA-9FD0B2DCB500}"/>
              </a:ext>
            </a:extLst>
          </p:cNvPr>
          <p:cNvSpPr txBox="1">
            <a:spLocks/>
          </p:cNvSpPr>
          <p:nvPr/>
        </p:nvSpPr>
        <p:spPr>
          <a:xfrm>
            <a:off x="1042988" y="2115757"/>
            <a:ext cx="3965575" cy="2200211"/>
          </a:xfrm>
          <a:prstGeom prst="rect">
            <a:avLst/>
          </a:prstGeom>
        </p:spPr>
        <p:txBody>
          <a:bodyPr vert="horz" wrap="square" lIns="0" tIns="0" rIns="0" bIns="0" rtlCol="0" anchor="ctr" anchorCtr="0">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Find this session in Microsoft Tech Community</a:t>
            </a:r>
          </a:p>
        </p:txBody>
      </p:sp>
      <p:cxnSp>
        <p:nvCxnSpPr>
          <p:cNvPr id="8" name="Straight Connector 7">
            <a:extLst>
              <a:ext uri="{FF2B5EF4-FFF2-40B4-BE49-F238E27FC236}">
                <a16:creationId xmlns:a16="http://schemas.microsoft.com/office/drawing/2014/main" id="{42D20EED-E438-4A75-BE91-3201C7BBB7BF}"/>
              </a:ext>
            </a:extLst>
          </p:cNvPr>
          <p:cNvCxnSpPr/>
          <p:nvPr/>
        </p:nvCxnSpPr>
        <p:spPr>
          <a:xfrm>
            <a:off x="5472444" y="2057400"/>
            <a:ext cx="0" cy="2743200"/>
          </a:xfrm>
          <a:prstGeom prst="line">
            <a:avLst/>
          </a:prstGeom>
          <a:solidFill>
            <a:schemeClr val="bg1"/>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668989102"/>
      </p:ext>
    </p:extLst>
  </p:cSld>
  <p:clrMapOvr>
    <a:masterClrMapping/>
  </p:clrMapOvr>
  <p:transition>
    <p:fade/>
  </p:transition>
</p:sld>
</file>

<file path=ppt/slides/slide25.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3153681"/>
      </p:ext>
    </p:extLst>
  </p:cSld>
  <p:clrMapOvr>
    <a:masterClrMapping/>
  </p:clrMapOvr>
  <p:transition>
    <p:fade/>
  </p:transition>
</p:sld>
</file>

<file path=ppt/slides/slide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78B8F-10F4-8C47-B308-4B4984DAA83F}"/>
              </a:ext>
            </a:extLst>
          </p:cNvPr>
          <p:cNvSpPr>
            <a:spLocks noGrp="1"/>
          </p:cNvSpPr>
          <p:nvPr>
            <p:ph type="title"/>
          </p:nvPr>
        </p:nvSpPr>
        <p:spPr/>
        <p:txBody>
          <a:bodyPr/>
          <a:lstStyle/>
          <a:p>
            <a:r>
              <a:rPr lang="en-US" dirty="0"/>
              <a:t>Tips and tricks</a:t>
            </a:r>
          </a:p>
        </p:txBody>
      </p:sp>
      <p:sp>
        <p:nvSpPr>
          <p:cNvPr id="3" name="Content Placeholder 2">
            <a:extLst>
              <a:ext uri="{FF2B5EF4-FFF2-40B4-BE49-F238E27FC236}">
                <a16:creationId xmlns:a16="http://schemas.microsoft.com/office/drawing/2014/main" id="{F165F6D5-2F8C-FB48-BFD8-824C5698BB58}"/>
              </a:ext>
            </a:extLst>
          </p:cNvPr>
          <p:cNvSpPr>
            <a:spLocks noGrp="1"/>
          </p:cNvSpPr>
          <p:nvPr>
            <p:ph sz="quarter" idx="12"/>
          </p:nvPr>
        </p:nvSpPr>
        <p:spPr/>
        <p:txBody>
          <a:bodyPr/>
          <a:lstStyle/>
          <a:p>
            <a:r>
              <a:rPr lang="en-US" dirty="0"/>
              <a:t>Command Line</a:t>
            </a:r>
          </a:p>
          <a:p>
            <a:r>
              <a:rPr lang="en-US" dirty="0"/>
              <a:t>Theming</a:t>
            </a:r>
          </a:p>
          <a:p>
            <a:r>
              <a:rPr lang="en-US" dirty="0"/>
              <a:t>Navigation</a:t>
            </a:r>
          </a:p>
          <a:p>
            <a:r>
              <a:rPr lang="en-US" dirty="0" err="1"/>
              <a:t>Keybindings</a:t>
            </a:r>
            <a:endParaRPr lang="en-US" dirty="0"/>
          </a:p>
          <a:p>
            <a:r>
              <a:rPr lang="en-US" dirty="0"/>
              <a:t>Activity, Side Bars</a:t>
            </a:r>
          </a:p>
        </p:txBody>
      </p:sp>
      <p:sp>
        <p:nvSpPr>
          <p:cNvPr id="4" name="Content Placeholder 3">
            <a:extLst>
              <a:ext uri="{FF2B5EF4-FFF2-40B4-BE49-F238E27FC236}">
                <a16:creationId xmlns:a16="http://schemas.microsoft.com/office/drawing/2014/main" id="{8B20ED46-BF80-3149-A0C2-203E21369032}"/>
              </a:ext>
            </a:extLst>
          </p:cNvPr>
          <p:cNvSpPr>
            <a:spLocks noGrp="1"/>
          </p:cNvSpPr>
          <p:nvPr>
            <p:ph sz="quarter" idx="13"/>
          </p:nvPr>
        </p:nvSpPr>
        <p:spPr/>
        <p:txBody>
          <a:bodyPr/>
          <a:lstStyle/>
          <a:p>
            <a:r>
              <a:rPr lang="en-US" dirty="0"/>
              <a:t>Settings</a:t>
            </a:r>
          </a:p>
          <a:p>
            <a:r>
              <a:rPr lang="en-US" dirty="0"/>
              <a:t>Mastering the terminal </a:t>
            </a:r>
          </a:p>
          <a:p>
            <a:r>
              <a:rPr lang="en-US" dirty="0"/>
              <a:t>Code Editing</a:t>
            </a:r>
          </a:p>
          <a:p>
            <a:r>
              <a:rPr lang="en-US" dirty="0"/>
              <a:t>Debugging</a:t>
            </a:r>
          </a:p>
          <a:p>
            <a:r>
              <a:rPr lang="en-US" dirty="0"/>
              <a:t>Remote Development</a:t>
            </a:r>
          </a:p>
          <a:p>
            <a:endParaRPr lang="en-US" dirty="0"/>
          </a:p>
        </p:txBody>
      </p:sp>
    </p:spTree>
    <p:extLst>
      <p:ext uri="{BB962C8B-B14F-4D97-AF65-F5344CB8AC3E}">
        <p14:creationId xmlns:p14="http://schemas.microsoft.com/office/powerpoint/2010/main" val="745715827"/>
      </p:ext>
    </p:extLst>
  </p:cSld>
  <p:clrMapOvr>
    <a:masterClrMapping/>
  </p:clrMapOvr>
  <p:transition>
    <p:fade/>
  </p:transition>
</p:sld>
</file>

<file path=ppt/slides/slide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CA86A-5C11-114D-81A0-87F92773990B}"/>
              </a:ext>
            </a:extLst>
          </p:cNvPr>
          <p:cNvSpPr>
            <a:spLocks noGrp="1"/>
          </p:cNvSpPr>
          <p:nvPr>
            <p:ph type="title"/>
          </p:nvPr>
        </p:nvSpPr>
        <p:spPr/>
        <p:txBody>
          <a:bodyPr/>
          <a:lstStyle/>
          <a:p>
            <a:r>
              <a:rPr lang="en-US" dirty="0"/>
              <a:t>Insiders</a:t>
            </a:r>
          </a:p>
        </p:txBody>
      </p:sp>
      <p:sp>
        <p:nvSpPr>
          <p:cNvPr id="3" name="Content Placeholder 2">
            <a:extLst>
              <a:ext uri="{FF2B5EF4-FFF2-40B4-BE49-F238E27FC236}">
                <a16:creationId xmlns:a16="http://schemas.microsoft.com/office/drawing/2014/main" id="{940090D1-F8DD-1947-A2E3-7DF9E3667DC9}"/>
              </a:ext>
            </a:extLst>
          </p:cNvPr>
          <p:cNvSpPr>
            <a:spLocks noGrp="1"/>
          </p:cNvSpPr>
          <p:nvPr>
            <p:ph sz="quarter" idx="10"/>
          </p:nvPr>
        </p:nvSpPr>
        <p:spPr>
          <a:xfrm>
            <a:off x="584200" y="1435100"/>
            <a:ext cx="11018838" cy="4998291"/>
          </a:xfrm>
        </p:spPr>
        <p:txBody>
          <a:bodyPr/>
          <a:lstStyle/>
          <a:p>
            <a:r>
              <a:rPr lang="en-US" dirty="0"/>
              <a:t>The green icon</a:t>
            </a:r>
          </a:p>
          <a:p>
            <a:endParaRPr lang="en-US" dirty="0"/>
          </a:p>
          <a:p>
            <a:r>
              <a:rPr lang="en-US" dirty="0"/>
              <a:t>Ships every day</a:t>
            </a:r>
          </a:p>
          <a:p>
            <a:endParaRPr lang="en-US" dirty="0"/>
          </a:p>
          <a:p>
            <a:r>
              <a:rPr lang="en-US" dirty="0"/>
              <a:t>New features, bug</a:t>
            </a:r>
            <a:br>
              <a:rPr lang="en-US" dirty="0"/>
            </a:br>
            <a:r>
              <a:rPr lang="en-US" dirty="0"/>
              <a:t>fixes every day</a:t>
            </a:r>
          </a:p>
          <a:p>
            <a:endParaRPr lang="en-US" dirty="0"/>
          </a:p>
          <a:p>
            <a:r>
              <a:rPr lang="en-US" dirty="0"/>
              <a:t>Thank you for using it!</a:t>
            </a:r>
          </a:p>
          <a:p>
            <a:endParaRPr lang="en-US" dirty="0"/>
          </a:p>
          <a:p>
            <a:pPr marL="0" indent="0">
              <a:buNone/>
            </a:pPr>
            <a:endParaRPr lang="en-US" dirty="0"/>
          </a:p>
        </p:txBody>
      </p:sp>
      <p:pic>
        <p:nvPicPr>
          <p:cNvPr id="4" name="Picture 3">
            <a:extLst>
              <a:ext uri="{FF2B5EF4-FFF2-40B4-BE49-F238E27FC236}">
                <a16:creationId xmlns:a16="http://schemas.microsoft.com/office/drawing/2014/main" id="{BBBCC0CB-A307-744B-9614-B0452DB85337}"/>
              </a:ext>
            </a:extLst>
          </p:cNvPr>
          <p:cNvPicPr>
            <a:picLocks noChangeAspect="1"/>
          </p:cNvPicPr>
          <p:nvPr/>
        </p:nvPicPr>
        <p:blipFill rotWithShape="1">
          <a:blip r:embed="rId2"/>
          <a:srcRect t="26955" r="50234"/>
          <a:stretch/>
        </p:blipFill>
        <p:spPr>
          <a:xfrm>
            <a:off x="6297715" y="2972351"/>
            <a:ext cx="3589236" cy="3214546"/>
          </a:xfrm>
          <a:prstGeom prst="rect">
            <a:avLst/>
          </a:prstGeom>
        </p:spPr>
      </p:pic>
      <p:sp>
        <p:nvSpPr>
          <p:cNvPr id="8" name="Rectangle 7">
            <a:extLst>
              <a:ext uri="{FF2B5EF4-FFF2-40B4-BE49-F238E27FC236}">
                <a16:creationId xmlns:a16="http://schemas.microsoft.com/office/drawing/2014/main" id="{82D14803-0F51-6F41-B80F-E28140F8B9F4}"/>
              </a:ext>
            </a:extLst>
          </p:cNvPr>
          <p:cNvSpPr/>
          <p:nvPr/>
        </p:nvSpPr>
        <p:spPr bwMode="auto">
          <a:xfrm>
            <a:off x="8602685" y="4118725"/>
            <a:ext cx="353447" cy="854744"/>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709BECBE-85F0-694A-811B-72FD6B5E80C6}"/>
              </a:ext>
            </a:extLst>
          </p:cNvPr>
          <p:cNvCxnSpPr>
            <a:cxnSpLocks/>
          </p:cNvCxnSpPr>
          <p:nvPr/>
        </p:nvCxnSpPr>
        <p:spPr>
          <a:xfrm flipH="1">
            <a:off x="8602685" y="3323585"/>
            <a:ext cx="388620" cy="594360"/>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EA1C714-BC5C-494B-B31C-97361C643CE9}"/>
              </a:ext>
            </a:extLst>
          </p:cNvPr>
          <p:cNvCxnSpPr>
            <a:cxnSpLocks/>
          </p:cNvCxnSpPr>
          <p:nvPr/>
        </p:nvCxnSpPr>
        <p:spPr>
          <a:xfrm flipH="1">
            <a:off x="8991305" y="3886129"/>
            <a:ext cx="514350" cy="365760"/>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E82B26E-011D-AB4F-AE5B-2FEAFF44DD6A}"/>
              </a:ext>
            </a:extLst>
          </p:cNvPr>
          <p:cNvPicPr>
            <a:picLocks noChangeAspect="1"/>
          </p:cNvPicPr>
          <p:nvPr/>
        </p:nvPicPr>
        <p:blipFill rotWithShape="1">
          <a:blip r:embed="rId3"/>
          <a:srcRect t="10515"/>
          <a:stretch/>
        </p:blipFill>
        <p:spPr>
          <a:xfrm>
            <a:off x="6093619" y="457200"/>
            <a:ext cx="4070350" cy="18211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12251023"/>
      </p:ext>
    </p:extLst>
  </p:cSld>
  <p:clrMapOvr>
    <a:masterClrMapping/>
  </p:clrMapOvr>
  <p:transition>
    <p:fade/>
  </p:transition>
</p:sld>
</file>

<file path=ppt/slides/slide5.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147A3-47EA-2746-A76F-1061D0FDDE30}"/>
              </a:ext>
            </a:extLst>
          </p:cNvPr>
          <p:cNvSpPr>
            <a:spLocks noGrp="1"/>
          </p:cNvSpPr>
          <p:nvPr>
            <p:ph type="title"/>
          </p:nvPr>
        </p:nvSpPr>
        <p:spPr/>
        <p:txBody>
          <a:bodyPr/>
          <a:lstStyle/>
          <a:p>
            <a:r>
              <a:rPr lang="en-US" dirty="0"/>
              <a:t>Command Line</a:t>
            </a:r>
          </a:p>
        </p:txBody>
      </p:sp>
      <p:sp>
        <p:nvSpPr>
          <p:cNvPr id="3" name="Content Placeholder 2">
            <a:extLst>
              <a:ext uri="{FF2B5EF4-FFF2-40B4-BE49-F238E27FC236}">
                <a16:creationId xmlns:a16="http://schemas.microsoft.com/office/drawing/2014/main" id="{05C656ED-2BDD-7949-8D78-B3ABCF88719E}"/>
              </a:ext>
            </a:extLst>
          </p:cNvPr>
          <p:cNvSpPr>
            <a:spLocks noGrp="1"/>
          </p:cNvSpPr>
          <p:nvPr>
            <p:ph sz="quarter" idx="10"/>
          </p:nvPr>
        </p:nvSpPr>
        <p:spPr>
          <a:xfrm>
            <a:off x="584200" y="1435100"/>
            <a:ext cx="11018838" cy="5084469"/>
          </a:xfrm>
        </p:spPr>
        <p:txBody>
          <a:bodyPr/>
          <a:lstStyle/>
          <a:p>
            <a:r>
              <a:rPr lang="en-US" dirty="0">
                <a:latin typeface="Fira Code" panose="020B0509050000020004" pitchFamily="49" charset="0"/>
                <a:ea typeface="Fira Code" panose="020B0509050000020004" pitchFamily="49" charset="0"/>
              </a:rPr>
              <a:t>code --help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F1 -&gt; Shell Command: Install ‘code’ command in PATH</a:t>
            </a:r>
          </a:p>
        </p:txBody>
      </p:sp>
      <p:pic>
        <p:nvPicPr>
          <p:cNvPr id="5" name="Picture 4">
            <a:extLst>
              <a:ext uri="{FF2B5EF4-FFF2-40B4-BE49-F238E27FC236}">
                <a16:creationId xmlns:a16="http://schemas.microsoft.com/office/drawing/2014/main" id="{A6A280D1-8D9F-9447-BAA7-45BD6823E9EF}"/>
              </a:ext>
            </a:extLst>
          </p:cNvPr>
          <p:cNvPicPr>
            <a:picLocks noChangeAspect="1"/>
          </p:cNvPicPr>
          <p:nvPr/>
        </p:nvPicPr>
        <p:blipFill>
          <a:blip r:embed="rId2"/>
          <a:stretch>
            <a:fillRect/>
          </a:stretch>
        </p:blipFill>
        <p:spPr>
          <a:xfrm>
            <a:off x="1294010" y="1663740"/>
            <a:ext cx="9892150" cy="4992013"/>
          </a:xfrm>
          <a:prstGeom prst="rect">
            <a:avLst/>
          </a:prstGeom>
        </p:spPr>
      </p:pic>
    </p:spTree>
    <p:extLst>
      <p:ext uri="{BB962C8B-B14F-4D97-AF65-F5344CB8AC3E}">
        <p14:creationId xmlns:p14="http://schemas.microsoft.com/office/powerpoint/2010/main" val="1047602735"/>
      </p:ext>
    </p:extLst>
  </p:cSld>
  <p:clrMapOvr>
    <a:masterClrMapping/>
  </p:clrMapOvr>
  <p:transition>
    <p:fade/>
  </p:transition>
</p:sld>
</file>

<file path=ppt/slides/slide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104BC-2F22-9347-ADDA-2B10B77D95E2}"/>
              </a:ext>
            </a:extLst>
          </p:cNvPr>
          <p:cNvSpPr>
            <a:spLocks noGrp="1"/>
          </p:cNvSpPr>
          <p:nvPr>
            <p:ph type="title"/>
          </p:nvPr>
        </p:nvSpPr>
        <p:spPr/>
        <p:txBody>
          <a:bodyPr/>
          <a:lstStyle/>
          <a:p>
            <a:r>
              <a:rPr lang="en-US" dirty="0"/>
              <a:t>Themes</a:t>
            </a:r>
          </a:p>
        </p:txBody>
      </p:sp>
      <p:sp>
        <p:nvSpPr>
          <p:cNvPr id="3" name="Content Placeholder 2">
            <a:extLst>
              <a:ext uri="{FF2B5EF4-FFF2-40B4-BE49-F238E27FC236}">
                <a16:creationId xmlns:a16="http://schemas.microsoft.com/office/drawing/2014/main" id="{4F500D87-2C91-6B49-8DC9-5A6DD77917CF}"/>
              </a:ext>
            </a:extLst>
          </p:cNvPr>
          <p:cNvSpPr>
            <a:spLocks noGrp="1"/>
          </p:cNvSpPr>
          <p:nvPr>
            <p:ph sz="quarter" idx="10"/>
          </p:nvPr>
        </p:nvSpPr>
        <p:spPr>
          <a:xfrm>
            <a:off x="584200" y="1435100"/>
            <a:ext cx="11018838" cy="4271939"/>
          </a:xfrm>
        </p:spPr>
        <p:txBody>
          <a:bodyPr/>
          <a:lstStyle/>
          <a:p>
            <a:pPr marL="0" indent="0">
              <a:buNone/>
            </a:pPr>
            <a:r>
              <a:rPr lang="en-US" dirty="0"/>
              <a:t>Color Themes</a:t>
            </a:r>
          </a:p>
          <a:p>
            <a:pPr marL="228600" lvl="1" indent="0">
              <a:buNone/>
            </a:pPr>
            <a:r>
              <a:rPr lang="en-US" dirty="0"/>
              <a:t>Preview, set right after installation</a:t>
            </a:r>
          </a:p>
          <a:p>
            <a:pPr marL="228600" lvl="1" indent="0">
              <a:buNone/>
            </a:pPr>
            <a:r>
              <a:rPr lang="en-US" dirty="0"/>
              <a:t>Can override general, theme colors</a:t>
            </a:r>
          </a:p>
          <a:p>
            <a:pPr marL="228600" lvl="1" indent="0">
              <a:buNone/>
            </a:pPr>
            <a:r>
              <a:rPr lang="en-US" dirty="0"/>
              <a:t>Disable built-in themes (and more)</a:t>
            </a:r>
          </a:p>
          <a:p>
            <a:pPr marL="228600" lvl="1" indent="0">
              <a:buNone/>
            </a:pPr>
            <a:r>
              <a:rPr lang="en-US" dirty="0"/>
              <a:t>Create you own Themes</a:t>
            </a:r>
          </a:p>
          <a:p>
            <a:pPr marL="228600" lvl="1" indent="0">
              <a:buNone/>
            </a:pPr>
            <a:endParaRPr lang="en-US" dirty="0"/>
          </a:p>
          <a:p>
            <a:pPr marL="0" indent="0">
              <a:buNone/>
            </a:pPr>
            <a:r>
              <a:rPr lang="en-US" dirty="0"/>
              <a:t>File Icon Themes</a:t>
            </a:r>
          </a:p>
          <a:p>
            <a:pPr marL="228600" lvl="1" indent="0">
              <a:buNone/>
            </a:pPr>
            <a:r>
              <a:rPr lang="en-US" dirty="0" err="1"/>
              <a:t>Seti</a:t>
            </a:r>
            <a:r>
              <a:rPr lang="en-US" dirty="0"/>
              <a:t> installed by default</a:t>
            </a:r>
          </a:p>
          <a:p>
            <a:pPr marL="228600" lvl="1" indent="0">
              <a:buNone/>
            </a:pPr>
            <a:r>
              <a:rPr lang="en-US" dirty="0"/>
              <a:t>Show/Hide icons on file tabs</a:t>
            </a:r>
          </a:p>
          <a:p>
            <a:pPr marL="228600" lvl="1" indent="0">
              <a:buNone/>
            </a:pPr>
            <a:r>
              <a:rPr lang="en-US" dirty="0"/>
              <a:t>  </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workbench.editor.showIcons</a:t>
            </a:r>
            <a:r>
              <a:rPr lang="en-US" dirty="0">
                <a:latin typeface="Consolas" panose="020B0609020204030204" pitchFamily="49" charset="0"/>
                <a:cs typeface="Consolas" panose="020B0609020204030204" pitchFamily="49" charset="0"/>
              </a:rPr>
              <a:t>"</a:t>
            </a:r>
          </a:p>
          <a:p>
            <a:pPr marL="228600" lvl="1" indent="0">
              <a:buNone/>
            </a:pPr>
            <a:endParaRPr lang="en-US" dirty="0"/>
          </a:p>
        </p:txBody>
      </p:sp>
      <p:pic>
        <p:nvPicPr>
          <p:cNvPr id="13" name="Picture 12">
            <a:extLst>
              <a:ext uri="{FF2B5EF4-FFF2-40B4-BE49-F238E27FC236}">
                <a16:creationId xmlns:a16="http://schemas.microsoft.com/office/drawing/2014/main" id="{C2481720-D305-A44C-A012-153987770839}"/>
              </a:ext>
            </a:extLst>
          </p:cNvPr>
          <p:cNvPicPr>
            <a:picLocks noChangeAspect="1"/>
          </p:cNvPicPr>
          <p:nvPr/>
        </p:nvPicPr>
        <p:blipFill>
          <a:blip r:embed="rId2"/>
          <a:stretch>
            <a:fillRect/>
          </a:stretch>
        </p:blipFill>
        <p:spPr>
          <a:xfrm>
            <a:off x="5251704" y="665398"/>
            <a:ext cx="6565900" cy="147076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21990BF-26C9-7D4B-9227-9AA7AD44B62B}"/>
              </a:ext>
            </a:extLst>
          </p:cNvPr>
          <p:cNvPicPr>
            <a:picLocks noChangeAspect="1"/>
          </p:cNvPicPr>
          <p:nvPr/>
        </p:nvPicPr>
        <p:blipFill>
          <a:blip r:embed="rId3"/>
          <a:stretch>
            <a:fillRect/>
          </a:stretch>
        </p:blipFill>
        <p:spPr>
          <a:xfrm>
            <a:off x="5401699" y="3012855"/>
            <a:ext cx="1689608" cy="355145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E61A9AA1-E204-9B44-A019-0B2E33966E00}"/>
              </a:ext>
            </a:extLst>
          </p:cNvPr>
          <p:cNvPicPr>
            <a:picLocks noChangeAspect="1"/>
          </p:cNvPicPr>
          <p:nvPr/>
        </p:nvPicPr>
        <p:blipFill>
          <a:blip r:embed="rId4"/>
          <a:stretch>
            <a:fillRect/>
          </a:stretch>
        </p:blipFill>
        <p:spPr>
          <a:xfrm>
            <a:off x="6845046" y="2383556"/>
            <a:ext cx="1689608" cy="367686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21B045C-653B-B54B-9603-C06A0D75703D}"/>
              </a:ext>
            </a:extLst>
          </p:cNvPr>
          <p:cNvPicPr>
            <a:picLocks noChangeAspect="1"/>
          </p:cNvPicPr>
          <p:nvPr/>
        </p:nvPicPr>
        <p:blipFill>
          <a:blip r:embed="rId5"/>
          <a:stretch>
            <a:fillRect/>
          </a:stretch>
        </p:blipFill>
        <p:spPr>
          <a:xfrm>
            <a:off x="8138175" y="2782403"/>
            <a:ext cx="1689607" cy="3514384"/>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0BFD4D25-E2B3-D847-AD63-6CEC491AFA00}"/>
              </a:ext>
            </a:extLst>
          </p:cNvPr>
          <p:cNvPicPr>
            <a:picLocks noChangeAspect="1"/>
          </p:cNvPicPr>
          <p:nvPr/>
        </p:nvPicPr>
        <p:blipFill>
          <a:blip r:embed="rId6"/>
          <a:stretch>
            <a:fillRect/>
          </a:stretch>
        </p:blipFill>
        <p:spPr>
          <a:xfrm>
            <a:off x="9722834" y="3084060"/>
            <a:ext cx="1768923" cy="34802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5255760"/>
      </p:ext>
    </p:extLst>
  </p:cSld>
  <p:clrMapOvr>
    <a:masterClrMapping/>
  </p:clrMapOvr>
  <p:transition>
    <p:fade/>
  </p:transition>
</p:sld>
</file>

<file path=ppt/slides/slide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BDE95-6489-F744-BCD8-AB41D2A6E133}"/>
              </a:ext>
            </a:extLst>
          </p:cNvPr>
          <p:cNvSpPr>
            <a:spLocks noGrp="1"/>
          </p:cNvSpPr>
          <p:nvPr>
            <p:ph type="title"/>
          </p:nvPr>
        </p:nvSpPr>
        <p:spPr/>
        <p:txBody>
          <a:bodyPr/>
          <a:lstStyle/>
          <a:p>
            <a:r>
              <a:rPr lang="en-US" dirty="0"/>
              <a:t>Navigation</a:t>
            </a:r>
          </a:p>
        </p:txBody>
      </p:sp>
      <p:sp>
        <p:nvSpPr>
          <p:cNvPr id="3" name="Content Placeholder 2">
            <a:extLst>
              <a:ext uri="{FF2B5EF4-FFF2-40B4-BE49-F238E27FC236}">
                <a16:creationId xmlns:a16="http://schemas.microsoft.com/office/drawing/2014/main" id="{87298836-95F4-964F-897F-AA2BFECA8848}"/>
              </a:ext>
            </a:extLst>
          </p:cNvPr>
          <p:cNvSpPr>
            <a:spLocks noGrp="1"/>
          </p:cNvSpPr>
          <p:nvPr>
            <p:ph sz="quarter" idx="10"/>
          </p:nvPr>
        </p:nvSpPr>
        <p:spPr>
          <a:xfrm>
            <a:off x="584200" y="1435100"/>
            <a:ext cx="11018838" cy="5170646"/>
          </a:xfrm>
        </p:spPr>
        <p:txBody>
          <a:bodyPr/>
          <a:lstStyle/>
          <a:p>
            <a:r>
              <a:rPr lang="en-US" sz="2400" dirty="0"/>
              <a:t>Command Palette (</a:t>
            </a:r>
            <a:r>
              <a:rPr lang="en-US" sz="2400" b="1" dirty="0"/>
              <a:t>CMD+SHIFT+P</a:t>
            </a:r>
            <a:r>
              <a:rPr lang="en-US" sz="2400" dirty="0"/>
              <a:t>)</a:t>
            </a:r>
          </a:p>
          <a:p>
            <a:r>
              <a:rPr lang="en-US" sz="2400" dirty="0"/>
              <a:t>Breadcrumbs (</a:t>
            </a:r>
            <a:r>
              <a:rPr lang="en-US" sz="2400" b="1" dirty="0"/>
              <a:t>CMD+SHIFT+;</a:t>
            </a:r>
            <a:r>
              <a:rPr lang="en-US" sz="2400" dirty="0"/>
              <a:t>)</a:t>
            </a:r>
          </a:p>
          <a:p>
            <a:r>
              <a:rPr lang="en-US" sz="2400" dirty="0"/>
              <a:t>Recent (</a:t>
            </a:r>
            <a:r>
              <a:rPr lang="en-US" sz="2400" b="1" dirty="0"/>
              <a:t>CTRL+R</a:t>
            </a:r>
            <a:r>
              <a:rPr lang="en-US" sz="2400" dirty="0"/>
              <a:t>)</a:t>
            </a:r>
          </a:p>
          <a:p>
            <a:r>
              <a:rPr lang="en-US" sz="2400" dirty="0"/>
              <a:t>Hide Sidebar (</a:t>
            </a:r>
            <a:r>
              <a:rPr lang="en-US" sz="2400" b="1" dirty="0"/>
              <a:t>CMD+B</a:t>
            </a:r>
            <a:r>
              <a:rPr lang="en-US" sz="2400" dirty="0"/>
              <a:t>)</a:t>
            </a:r>
          </a:p>
          <a:p>
            <a:r>
              <a:rPr lang="en-US" sz="2400" dirty="0"/>
              <a:t>Editor Groups (</a:t>
            </a:r>
            <a:r>
              <a:rPr lang="en-US" sz="2400" b="1" dirty="0" err="1"/>
              <a:t>CMD+number</a:t>
            </a:r>
            <a:r>
              <a:rPr lang="en-US" sz="2400" dirty="0"/>
              <a:t>)</a:t>
            </a:r>
          </a:p>
          <a:p>
            <a:r>
              <a:rPr lang="en-US" sz="2400" dirty="0"/>
              <a:t>Editors (</a:t>
            </a:r>
            <a:r>
              <a:rPr lang="en-US" sz="2400" b="1" dirty="0" err="1"/>
              <a:t>CTRL+number</a:t>
            </a:r>
            <a:r>
              <a:rPr lang="en-US" sz="2400" dirty="0"/>
              <a:t>)</a:t>
            </a:r>
          </a:p>
          <a:p>
            <a:r>
              <a:rPr lang="en-US" sz="2400" dirty="0"/>
              <a:t>Zen Mode (</a:t>
            </a:r>
            <a:r>
              <a:rPr lang="en-US" sz="2400" b="1" dirty="0"/>
              <a:t>CMD+K, </a:t>
            </a:r>
            <a:r>
              <a:rPr lang="en-US" sz="2400" dirty="0"/>
              <a:t>then </a:t>
            </a:r>
            <a:r>
              <a:rPr lang="en-US" sz="2400" b="1" dirty="0"/>
              <a:t>Z</a:t>
            </a:r>
            <a:r>
              <a:rPr lang="en-US" sz="2400" dirty="0"/>
              <a:t>)</a:t>
            </a:r>
          </a:p>
          <a:p>
            <a:r>
              <a:rPr lang="en-US" sz="2400" dirty="0" err="1"/>
              <a:t>Viewlets</a:t>
            </a:r>
            <a:endParaRPr lang="en-US" sz="2400" dirty="0"/>
          </a:p>
          <a:p>
            <a:pPr lvl="1"/>
            <a:r>
              <a:rPr lang="en-US" sz="1800" dirty="0"/>
              <a:t>Debug (</a:t>
            </a:r>
            <a:r>
              <a:rPr lang="en-US" sz="1800" b="1" dirty="0"/>
              <a:t>SHIFT+CMD+D</a:t>
            </a:r>
            <a:r>
              <a:rPr lang="en-US" sz="1800" dirty="0"/>
              <a:t>)</a:t>
            </a:r>
          </a:p>
          <a:p>
            <a:pPr lvl="1"/>
            <a:r>
              <a:rPr lang="en-US" sz="1800" dirty="0"/>
              <a:t>Explorer (</a:t>
            </a:r>
            <a:r>
              <a:rPr lang="en-US" sz="1800" b="1" dirty="0"/>
              <a:t>SHIFT+CMD+E</a:t>
            </a:r>
            <a:r>
              <a:rPr lang="en-US" sz="1800" dirty="0"/>
              <a:t>)</a:t>
            </a:r>
          </a:p>
          <a:p>
            <a:pPr lvl="1"/>
            <a:r>
              <a:rPr lang="en-US" sz="1800" dirty="0"/>
              <a:t>Search (</a:t>
            </a:r>
            <a:r>
              <a:rPr lang="en-US" sz="1800" b="1" dirty="0"/>
              <a:t>SHIFT+CMD+F</a:t>
            </a:r>
            <a:r>
              <a:rPr lang="en-US" sz="1800" dirty="0"/>
              <a:t>)</a:t>
            </a:r>
          </a:p>
          <a:p>
            <a:pPr lvl="1"/>
            <a:r>
              <a:rPr lang="en-US" sz="1800" dirty="0"/>
              <a:t>Extensions (</a:t>
            </a:r>
            <a:r>
              <a:rPr lang="en-US" sz="1800" b="1" dirty="0"/>
              <a:t>SHIFT+CMD+X</a:t>
            </a:r>
            <a:r>
              <a:rPr lang="en-US" sz="1800" dirty="0"/>
              <a:t>)</a:t>
            </a:r>
          </a:p>
          <a:p>
            <a:pPr lvl="1"/>
            <a:r>
              <a:rPr lang="en-US" sz="1800" dirty="0"/>
              <a:t>Source Code Control (</a:t>
            </a:r>
            <a:r>
              <a:rPr lang="en-US" sz="1800" b="1" dirty="0"/>
              <a:t>SHIFT+CTRL+G</a:t>
            </a:r>
            <a:r>
              <a:rPr lang="en-US" sz="1800" dirty="0"/>
              <a:t>)</a:t>
            </a:r>
          </a:p>
        </p:txBody>
      </p:sp>
      <p:pic>
        <p:nvPicPr>
          <p:cNvPr id="8" name="Picture 7">
            <a:extLst>
              <a:ext uri="{FF2B5EF4-FFF2-40B4-BE49-F238E27FC236}">
                <a16:creationId xmlns:a16="http://schemas.microsoft.com/office/drawing/2014/main" id="{B5F86239-B776-8A44-A166-A6C20CD0C01B}"/>
              </a:ext>
            </a:extLst>
          </p:cNvPr>
          <p:cNvPicPr>
            <a:picLocks noChangeAspect="1"/>
          </p:cNvPicPr>
          <p:nvPr/>
        </p:nvPicPr>
        <p:blipFill>
          <a:blip r:embed="rId2"/>
          <a:stretch>
            <a:fillRect/>
          </a:stretch>
        </p:blipFill>
        <p:spPr>
          <a:xfrm>
            <a:off x="5887720" y="451332"/>
            <a:ext cx="4297998" cy="2476568"/>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336BAAC5-0EF0-3442-B7BA-570E4C5AFEC8}"/>
              </a:ext>
            </a:extLst>
          </p:cNvPr>
          <p:cNvPicPr>
            <a:picLocks noChangeAspect="1"/>
          </p:cNvPicPr>
          <p:nvPr/>
        </p:nvPicPr>
        <p:blipFill>
          <a:blip r:embed="rId3"/>
          <a:stretch>
            <a:fillRect/>
          </a:stretch>
        </p:blipFill>
        <p:spPr>
          <a:xfrm>
            <a:off x="7600315" y="2012633"/>
            <a:ext cx="4297998" cy="248602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2B7680E-EC21-A142-BB82-B4637306C3BB}"/>
              </a:ext>
            </a:extLst>
          </p:cNvPr>
          <p:cNvPicPr>
            <a:picLocks noChangeAspect="1"/>
          </p:cNvPicPr>
          <p:nvPr/>
        </p:nvPicPr>
        <p:blipFill>
          <a:blip r:embed="rId4"/>
          <a:stretch>
            <a:fillRect/>
          </a:stretch>
        </p:blipFill>
        <p:spPr>
          <a:xfrm>
            <a:off x="5887720" y="4498659"/>
            <a:ext cx="5646964" cy="1581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23720242"/>
      </p:ext>
    </p:extLst>
  </p:cSld>
  <p:clrMapOvr>
    <a:masterClrMapping/>
  </p:clrMapOvr>
  <p:transition>
    <p:fade/>
  </p:transition>
</p:sld>
</file>

<file path=ppt/slides/slide8.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BDE95-6489-F744-BCD8-AB41D2A6E133}"/>
              </a:ext>
            </a:extLst>
          </p:cNvPr>
          <p:cNvSpPr>
            <a:spLocks noGrp="1"/>
          </p:cNvSpPr>
          <p:nvPr>
            <p:ph type="title"/>
          </p:nvPr>
        </p:nvSpPr>
        <p:spPr/>
        <p:txBody>
          <a:bodyPr/>
          <a:lstStyle/>
          <a:p>
            <a:r>
              <a:rPr lang="en-US" dirty="0"/>
              <a:t>Key Bindings</a:t>
            </a:r>
          </a:p>
        </p:txBody>
      </p:sp>
      <p:sp>
        <p:nvSpPr>
          <p:cNvPr id="3" name="Content Placeholder 2">
            <a:extLst>
              <a:ext uri="{FF2B5EF4-FFF2-40B4-BE49-F238E27FC236}">
                <a16:creationId xmlns:a16="http://schemas.microsoft.com/office/drawing/2014/main" id="{87298836-95F4-964F-897F-AA2BFECA8848}"/>
              </a:ext>
            </a:extLst>
          </p:cNvPr>
          <p:cNvSpPr>
            <a:spLocks noGrp="1"/>
          </p:cNvSpPr>
          <p:nvPr>
            <p:ph sz="quarter" idx="10"/>
          </p:nvPr>
        </p:nvSpPr>
        <p:spPr>
          <a:xfrm>
            <a:off x="584201" y="1435100"/>
            <a:ext cx="7565389" cy="3016210"/>
          </a:xfrm>
        </p:spPr>
        <p:txBody>
          <a:bodyPr/>
          <a:lstStyle/>
          <a:p>
            <a:r>
              <a:rPr lang="en-US" dirty="0"/>
              <a:t>“Record keys” to find bound actions, conflicts</a:t>
            </a:r>
          </a:p>
          <a:p>
            <a:r>
              <a:rPr lang="en-US" dirty="0"/>
              <a:t>Custom bindings to commands, tasks</a:t>
            </a:r>
          </a:p>
          <a:p>
            <a:r>
              <a:rPr lang="en-US" dirty="0"/>
              <a:t>When clause scopes a binding</a:t>
            </a:r>
          </a:p>
          <a:p>
            <a:endParaRPr lang="en-US" dirty="0"/>
          </a:p>
          <a:p>
            <a:r>
              <a:rPr lang="en-US" dirty="0">
                <a:hlinkClick r:id="rId2"/>
              </a:rPr>
              <a:t>Keymap Extensions</a:t>
            </a:r>
            <a:endParaRPr lang="en-US" dirty="0"/>
          </a:p>
          <a:p>
            <a:endParaRPr lang="en-US" dirty="0"/>
          </a:p>
        </p:txBody>
      </p:sp>
      <p:pic>
        <p:nvPicPr>
          <p:cNvPr id="11" name="Picture 10">
            <a:extLst>
              <a:ext uri="{FF2B5EF4-FFF2-40B4-BE49-F238E27FC236}">
                <a16:creationId xmlns:a16="http://schemas.microsoft.com/office/drawing/2014/main" id="{AFDFC848-4423-6244-95DF-AC81A4F3A6F6}"/>
              </a:ext>
            </a:extLst>
          </p:cNvPr>
          <p:cNvPicPr>
            <a:picLocks noChangeAspect="1"/>
          </p:cNvPicPr>
          <p:nvPr/>
        </p:nvPicPr>
        <p:blipFill>
          <a:blip r:embed="rId3"/>
          <a:stretch>
            <a:fillRect/>
          </a:stretch>
        </p:blipFill>
        <p:spPr>
          <a:xfrm>
            <a:off x="8508354" y="846930"/>
            <a:ext cx="3013086" cy="5164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5153917"/>
      </p:ext>
    </p:extLst>
  </p:cSld>
  <p:clrMapOvr>
    <a:masterClrMapping/>
  </p:clrMapOvr>
  <p:transition>
    <p:fade/>
  </p:transition>
</p:sld>
</file>

<file path=ppt/slides/slide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FB078-6AEA-5E4F-89AF-52799FF70993}"/>
              </a:ext>
            </a:extLst>
          </p:cNvPr>
          <p:cNvSpPr>
            <a:spLocks noGrp="1"/>
          </p:cNvSpPr>
          <p:nvPr>
            <p:ph type="title"/>
          </p:nvPr>
        </p:nvSpPr>
        <p:spPr/>
        <p:txBody>
          <a:bodyPr/>
          <a:lstStyle/>
          <a:p>
            <a:r>
              <a:rPr lang="en-US" dirty="0"/>
              <a:t>Side and Activity Bars</a:t>
            </a:r>
          </a:p>
        </p:txBody>
      </p:sp>
      <p:sp>
        <p:nvSpPr>
          <p:cNvPr id="3" name="Content Placeholder 2">
            <a:extLst>
              <a:ext uri="{FF2B5EF4-FFF2-40B4-BE49-F238E27FC236}">
                <a16:creationId xmlns:a16="http://schemas.microsoft.com/office/drawing/2014/main" id="{4C6C559D-61A0-FE49-BB20-42A6A1CDF806}"/>
              </a:ext>
            </a:extLst>
          </p:cNvPr>
          <p:cNvSpPr>
            <a:spLocks noGrp="1"/>
          </p:cNvSpPr>
          <p:nvPr>
            <p:ph sz="quarter" idx="10"/>
          </p:nvPr>
        </p:nvSpPr>
        <p:spPr>
          <a:xfrm>
            <a:off x="584200" y="1435100"/>
            <a:ext cx="7605672" cy="3471720"/>
          </a:xfrm>
        </p:spPr>
        <p:txBody>
          <a:bodyPr/>
          <a:lstStyle/>
          <a:p>
            <a:r>
              <a:rPr lang="en-US" sz="2400" b="1" dirty="0" err="1"/>
              <a:t>SideBar</a:t>
            </a:r>
            <a:r>
              <a:rPr lang="en-US" sz="2400" dirty="0"/>
              <a:t>: Right Click to move left, right</a:t>
            </a:r>
          </a:p>
          <a:p>
            <a:r>
              <a:rPr lang="en-US" sz="2400" b="1" dirty="0"/>
              <a:t>Open Editors</a:t>
            </a:r>
            <a:r>
              <a:rPr lang="en-US" sz="2400" dirty="0"/>
              <a:t>: Number visible files in </a:t>
            </a:r>
            <a:r>
              <a:rPr lang="en-US" sz="2400" dirty="0" err="1">
                <a:latin typeface="Consolas" panose="020B0609020204030204" pitchFamily="49" charset="0"/>
                <a:cs typeface="Consolas" panose="020B0609020204030204" pitchFamily="49" charset="0"/>
              </a:rPr>
              <a:t>settings.json</a:t>
            </a:r>
            <a:endParaRPr lang="en-US" sz="2400" dirty="0">
              <a:latin typeface="Consolas" panose="020B0609020204030204" pitchFamily="49" charset="0"/>
              <a:cs typeface="Consolas" panose="020B0609020204030204" pitchFamily="49" charset="0"/>
            </a:endParaRPr>
          </a:p>
          <a:p>
            <a:r>
              <a:rPr lang="en-US" sz="2400" b="1" dirty="0"/>
              <a:t>Explorers</a:t>
            </a:r>
            <a:r>
              <a:rPr lang="en-US" sz="2400" dirty="0"/>
              <a:t>: Right click to show, hide</a:t>
            </a:r>
          </a:p>
          <a:p>
            <a:r>
              <a:rPr lang="en-US" sz="2400" b="1" dirty="0"/>
              <a:t>Add</a:t>
            </a:r>
            <a:r>
              <a:rPr lang="en-US" sz="2400" dirty="0"/>
              <a:t> a </a:t>
            </a:r>
            <a:r>
              <a:rPr lang="en-US" sz="2400" b="1" dirty="0"/>
              <a:t>file</a:t>
            </a:r>
            <a:r>
              <a:rPr lang="en-US" sz="2400" dirty="0"/>
              <a:t> and a folder (e.g. </a:t>
            </a:r>
            <a:r>
              <a:rPr lang="en-US" sz="2400" dirty="0">
                <a:latin typeface="Consolas" panose="020B0609020204030204" pitchFamily="49" charset="0"/>
                <a:cs typeface="Consolas" panose="020B0609020204030204" pitchFamily="49" charset="0"/>
              </a:rPr>
              <a:t>foo/bar/</a:t>
            </a:r>
            <a:r>
              <a:rPr lang="en-US" sz="2400" dirty="0" err="1">
                <a:latin typeface="Consolas" panose="020B0609020204030204" pitchFamily="49" charset="0"/>
                <a:cs typeface="Consolas" panose="020B0609020204030204" pitchFamily="49" charset="0"/>
              </a:rPr>
              <a:t>index.html</a:t>
            </a:r>
            <a:r>
              <a:rPr lang="en-US" sz="2400" dirty="0"/>
              <a:t>)</a:t>
            </a:r>
          </a:p>
          <a:p>
            <a:r>
              <a:rPr lang="en-US" sz="2400" b="1" dirty="0"/>
              <a:t>Compare</a:t>
            </a:r>
            <a:r>
              <a:rPr lang="en-US" sz="2400" dirty="0"/>
              <a:t> files, Gutter diffs (when backed by SCC)</a:t>
            </a:r>
          </a:p>
          <a:p>
            <a:r>
              <a:rPr lang="en-US" sz="2400" b="1" dirty="0"/>
              <a:t>Search</a:t>
            </a:r>
            <a:r>
              <a:rPr lang="en-US" sz="2400" dirty="0"/>
              <a:t>: Right click, toggle location</a:t>
            </a:r>
          </a:p>
          <a:p>
            <a:r>
              <a:rPr lang="en-US" sz="2400" b="1" dirty="0"/>
              <a:t>Activity</a:t>
            </a:r>
            <a:r>
              <a:rPr lang="en-US" sz="2400" dirty="0"/>
              <a:t> </a:t>
            </a:r>
            <a:r>
              <a:rPr lang="en-US" sz="2400" b="1" dirty="0"/>
              <a:t>Bar</a:t>
            </a:r>
            <a:r>
              <a:rPr lang="en-US" sz="2400" dirty="0"/>
              <a:t>: Drag icons, right click to hide</a:t>
            </a:r>
          </a:p>
          <a:p>
            <a:r>
              <a:rPr lang="en-US" sz="2400" b="1" dirty="0"/>
              <a:t>Status</a:t>
            </a:r>
            <a:r>
              <a:rPr lang="en-US" sz="2400" dirty="0"/>
              <a:t> </a:t>
            </a:r>
            <a:r>
              <a:rPr lang="en-US" sz="2400" b="1" dirty="0"/>
              <a:t>Bar</a:t>
            </a:r>
            <a:r>
              <a:rPr lang="en-US" sz="2400" dirty="0"/>
              <a:t>: Right click to hide extensions</a:t>
            </a:r>
          </a:p>
        </p:txBody>
      </p:sp>
      <p:pic>
        <p:nvPicPr>
          <p:cNvPr id="6" name="Picture 5">
            <a:extLst>
              <a:ext uri="{FF2B5EF4-FFF2-40B4-BE49-F238E27FC236}">
                <a16:creationId xmlns:a16="http://schemas.microsoft.com/office/drawing/2014/main" id="{D1568D3E-6218-BB44-AE0E-E199EEBDFDFA}"/>
              </a:ext>
            </a:extLst>
          </p:cNvPr>
          <p:cNvPicPr>
            <a:picLocks noChangeAspect="1"/>
          </p:cNvPicPr>
          <p:nvPr/>
        </p:nvPicPr>
        <p:blipFill>
          <a:blip r:embed="rId2"/>
          <a:stretch>
            <a:fillRect/>
          </a:stretch>
        </p:blipFill>
        <p:spPr>
          <a:xfrm>
            <a:off x="8332684" y="0"/>
            <a:ext cx="3367611" cy="685800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54CF73FB-CEA2-2443-A684-AE8A19F8EA9B}"/>
              </a:ext>
            </a:extLst>
          </p:cNvPr>
          <p:cNvPicPr>
            <a:picLocks noChangeAspect="1"/>
          </p:cNvPicPr>
          <p:nvPr/>
        </p:nvPicPr>
        <p:blipFill>
          <a:blip r:embed="rId3"/>
          <a:stretch>
            <a:fillRect/>
          </a:stretch>
        </p:blipFill>
        <p:spPr>
          <a:xfrm>
            <a:off x="10016489" y="324917"/>
            <a:ext cx="1447482" cy="128046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DBDF7B3-D4CA-0B44-9659-BB08677DE781}"/>
              </a:ext>
            </a:extLst>
          </p:cNvPr>
          <p:cNvPicPr>
            <a:picLocks noChangeAspect="1"/>
          </p:cNvPicPr>
          <p:nvPr/>
        </p:nvPicPr>
        <p:blipFill>
          <a:blip r:embed="rId4"/>
          <a:stretch>
            <a:fillRect/>
          </a:stretch>
        </p:blipFill>
        <p:spPr>
          <a:xfrm>
            <a:off x="7010821" y="4498025"/>
            <a:ext cx="1630362" cy="2066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9195997"/>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1236F62C-149A-45B0-8D7D-CAB71D4C051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2019</TermName>
          <TermId xmlns="http://schemas.microsoft.com/office/infopath/2007/PartnerControls">cd3dfa97-b855-4c56-b74a-7fb402ddab1a</TermId>
        </TermInfo>
      </Terms>
    </TaxKeywordTaxHTField>
    <j129f3114929433a812312450a84994c xmlns="5a4b3278-325d-441a-b38f-6f1926bc734e">
      <Terms xmlns="http://schemas.microsoft.com/office/infopath/2007/PartnerControls"/>
    </j129f3114929433a812312450a84994c>
    <TaxCatchAll xmlns="230e9df3-be65-4c73-a93b-d1236ebd677e">
      <Value>250</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DD7397DB-CBC2-42F1-B660-47C7CBCD6C94}"/>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e4aa919a-b200-49cb-beca-4c7e0810321e"/>
  </ds:schemaRefs>
</ds:datastoreItem>
</file>

<file path=docProps/app.xml><?xml version="1.0" encoding="utf-8"?>
<Properties xmlns="http://schemas.openxmlformats.org/officeDocument/2006/extended-properties" xmlns:vt="http://schemas.openxmlformats.org/officeDocument/2006/docPropsVTypes">
  <Template>Microsoft_Ignite_2019_16x9_Breakout_Template</Template>
  <TotalTime>3</TotalTime>
  <Words>1006</Words>
  <Application>Microsoft Office PowerPoint</Application>
  <PresentationFormat>Widescreen</PresentationFormat>
  <Paragraphs>228</Paragraphs>
  <Slides>25</Slides>
  <Notes>2</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25</vt:i4>
      </vt:variant>
    </vt:vector>
  </HeadingPairs>
  <TitlesOfParts>
    <vt:vector size="35" baseType="lpstr">
      <vt:lpstr>Arial</vt:lpstr>
      <vt:lpstr>Consolas</vt:lpstr>
      <vt:lpstr>Fira Code</vt:lpstr>
      <vt:lpstr>Segoe UI</vt:lpstr>
      <vt:lpstr>Segoe UI Semibold</vt:lpstr>
      <vt:lpstr>Wingdings</vt:lpstr>
      <vt:lpstr>White Template</vt:lpstr>
      <vt:lpstr>Light Gray Template</vt:lpstr>
      <vt:lpstr>Black Template</vt:lpstr>
      <vt:lpstr>1_White Template</vt:lpstr>
      <vt:lpstr>PowerPoint Presentation</vt:lpstr>
      <vt:lpstr>Visual Studio Code tips and tricks</vt:lpstr>
      <vt:lpstr>Tips and tricks</vt:lpstr>
      <vt:lpstr>Insiders</vt:lpstr>
      <vt:lpstr>Command Line</vt:lpstr>
      <vt:lpstr>Themes</vt:lpstr>
      <vt:lpstr>Navigation</vt:lpstr>
      <vt:lpstr>Key Bindings</vt:lpstr>
      <vt:lpstr>Side and Activity Bars</vt:lpstr>
      <vt:lpstr>Settings</vt:lpstr>
      <vt:lpstr>Mastering the Terminal</vt:lpstr>
      <vt:lpstr>Code editing</vt:lpstr>
      <vt:lpstr>More code editing!</vt:lpstr>
      <vt:lpstr>Debugging</vt:lpstr>
      <vt:lpstr>Remote Development</vt:lpstr>
      <vt:lpstr>Remote Architecture</vt:lpstr>
      <vt:lpstr>Remote Development </vt:lpstr>
      <vt:lpstr>VS code settings video series</vt:lpstr>
      <vt:lpstr>Additional useful links</vt:lpstr>
      <vt:lpstr>More tips and tricks!</vt:lpstr>
      <vt:lpstr>Automating jobs with tasks</vt:lpstr>
      <vt:lpstr>Developer tools</vt:lpstr>
      <vt:lpstr>Please evaluate this session Your feedback is important to us!</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2019</dc:subject>
  <dc:creator>Shows</dc:creator>
  <cp:keywords>Microsoft Ignite 2019</cp:keywords>
  <dc:description/>
  <cp:lastModifiedBy>Shows</cp:lastModifiedBy>
  <cp:revision>4</cp:revision>
  <dcterms:created xsi:type="dcterms:W3CDTF">2019-11-05T00:04:30Z</dcterms:created>
  <dcterms:modified xsi:type="dcterms:W3CDTF">2019-11-05T16:46:16Z</dcterms:modified>
  <cp:category>Microsoft Ignite 2019</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_MarkAsFinal">
    <vt:bool>true</vt:bool>
  </property>
  <property fmtid="{D5CDD505-2E9C-101B-9397-08002B2CF9AE}" pid="21" name="TaxKeyword">
    <vt:lpwstr>250;#Microsoft Ignite 2019|cd3dfa97-b855-4c56-b74a-7fb402ddab1a</vt:lpwstr>
  </property>
</Properties>
</file>